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6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81" r:id="rId17"/>
    <p:sldId id="277" r:id="rId18"/>
    <p:sldId id="278" r:id="rId19"/>
    <p:sldId id="279" r:id="rId20"/>
    <p:sldId id="280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3" autoAdjust="0"/>
    <p:restoredTop sz="94660"/>
  </p:normalViewPr>
  <p:slideViewPr>
    <p:cSldViewPr>
      <p:cViewPr varScale="1">
        <p:scale>
          <a:sx n="81" d="100"/>
          <a:sy n="81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0.70000000000000062</c:v>
                </c:pt>
                <c:pt idx="1">
                  <c:v>0.2</c:v>
                </c:pt>
                <c:pt idx="2">
                  <c:v>0.1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690B95-2D98-47A7-A291-6D05F02EFAEA}" type="doc">
      <dgm:prSet loTypeId="urn:microsoft.com/office/officeart/2005/8/layout/hList1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7A42022-2D26-4D2D-AD60-747772E8A8B7}">
      <dgm:prSet phldrT="[Текст]"/>
      <dgm:spPr/>
      <dgm:t>
        <a:bodyPr/>
        <a:lstStyle/>
        <a:p>
          <a:r>
            <a:rPr lang="ru-RU">
              <a:latin typeface="Times New Roman" pitchFamily="18" charset="0"/>
              <a:cs typeface="Times New Roman" pitchFamily="18" charset="0"/>
            </a:rPr>
            <a:t>Препятствие</a:t>
          </a:r>
        </a:p>
      </dgm:t>
    </dgm:pt>
    <dgm:pt modelId="{AFC898BC-9FA8-4F94-AC24-C02F17AED235}" type="parTrans" cxnId="{09C69D3B-B623-4E7C-ACC1-FEC4657A0CAF}">
      <dgm:prSet/>
      <dgm:spPr/>
      <dgm:t>
        <a:bodyPr/>
        <a:lstStyle/>
        <a:p>
          <a:endParaRPr lang="ru-RU"/>
        </a:p>
      </dgm:t>
    </dgm:pt>
    <dgm:pt modelId="{541DEACC-D751-4B6F-83D5-52594FE4128A}" type="sibTrans" cxnId="{09C69D3B-B623-4E7C-ACC1-FEC4657A0CAF}">
      <dgm:prSet/>
      <dgm:spPr/>
      <dgm:t>
        <a:bodyPr/>
        <a:lstStyle/>
        <a:p>
          <a:endParaRPr lang="ru-RU"/>
        </a:p>
      </dgm:t>
    </dgm:pt>
    <dgm:pt modelId="{64026C6F-4E84-4AA3-8A84-7FEEB4F9178D}">
      <dgm:prSet phldrT="[Текст]"/>
      <dgm:spPr/>
      <dgm:t>
        <a:bodyPr/>
        <a:lstStyle/>
        <a:p>
          <a:r>
            <a:rPr lang="ru-RU">
              <a:latin typeface="Times New Roman" pitchFamily="18" charset="0"/>
              <a:cs typeface="Times New Roman" pitchFamily="18" charset="0"/>
            </a:rPr>
            <a:t>физическое преграждение пути злоумышленнику</a:t>
          </a:r>
        </a:p>
      </dgm:t>
    </dgm:pt>
    <dgm:pt modelId="{3A6694F6-807D-4A18-A3B9-6D18EB045E90}" type="parTrans" cxnId="{542103D6-9313-4566-828A-ECED60203EFF}">
      <dgm:prSet/>
      <dgm:spPr/>
      <dgm:t>
        <a:bodyPr/>
        <a:lstStyle/>
        <a:p>
          <a:endParaRPr lang="ru-RU"/>
        </a:p>
      </dgm:t>
    </dgm:pt>
    <dgm:pt modelId="{97E3F36A-333E-44FA-B9FE-BB3348FC5264}" type="sibTrans" cxnId="{542103D6-9313-4566-828A-ECED60203EFF}">
      <dgm:prSet/>
      <dgm:spPr/>
      <dgm:t>
        <a:bodyPr/>
        <a:lstStyle/>
        <a:p>
          <a:endParaRPr lang="ru-RU"/>
        </a:p>
      </dgm:t>
    </dgm:pt>
    <dgm:pt modelId="{D1D0D27F-59BB-474D-B43E-10BA98D643D4}">
      <dgm:prSet phldrT="[Текст]"/>
      <dgm:spPr/>
      <dgm:t>
        <a:bodyPr/>
        <a:lstStyle/>
        <a:p>
          <a:r>
            <a:rPr lang="ru-RU"/>
            <a:t>Управление доступом</a:t>
          </a:r>
        </a:p>
      </dgm:t>
    </dgm:pt>
    <dgm:pt modelId="{4B583A36-585E-493A-8101-8CA1481818BC}" type="parTrans" cxnId="{7AE2245F-CF3F-42A3-90A5-B78491FAAD6C}">
      <dgm:prSet/>
      <dgm:spPr/>
      <dgm:t>
        <a:bodyPr/>
        <a:lstStyle/>
        <a:p>
          <a:endParaRPr lang="ru-RU"/>
        </a:p>
      </dgm:t>
    </dgm:pt>
    <dgm:pt modelId="{520CE386-E459-461B-AB78-D2868163E072}" type="sibTrans" cxnId="{7AE2245F-CF3F-42A3-90A5-B78491FAAD6C}">
      <dgm:prSet/>
      <dgm:spPr/>
      <dgm:t>
        <a:bodyPr/>
        <a:lstStyle/>
        <a:p>
          <a:endParaRPr lang="ru-RU"/>
        </a:p>
      </dgm:t>
    </dgm:pt>
    <dgm:pt modelId="{FA8BB13C-DB24-4335-94B8-F3E68F207693}">
      <dgm:prSet phldrT="[Текст]"/>
      <dgm:spPr/>
      <dgm:t>
        <a:bodyPr/>
        <a:lstStyle/>
        <a:p>
          <a:r>
            <a:rPr lang="ru-RU"/>
            <a:t>Механизмы шифрования</a:t>
          </a:r>
        </a:p>
      </dgm:t>
    </dgm:pt>
    <dgm:pt modelId="{03DF6FE5-53F9-4730-9F81-6E027FA3D665}" type="parTrans" cxnId="{16D724BD-96A7-4594-BFF0-DDC2A715A163}">
      <dgm:prSet/>
      <dgm:spPr/>
      <dgm:t>
        <a:bodyPr/>
        <a:lstStyle/>
        <a:p>
          <a:endParaRPr lang="ru-RU"/>
        </a:p>
      </dgm:t>
    </dgm:pt>
    <dgm:pt modelId="{8304D770-EC42-4370-9DDF-50B641A61F16}" type="sibTrans" cxnId="{16D724BD-96A7-4594-BFF0-DDC2A715A163}">
      <dgm:prSet/>
      <dgm:spPr/>
      <dgm:t>
        <a:bodyPr/>
        <a:lstStyle/>
        <a:p>
          <a:endParaRPr lang="ru-RU"/>
        </a:p>
      </dgm:t>
    </dgm:pt>
    <dgm:pt modelId="{961C9AD6-1519-4608-B111-F155B12D6468}">
      <dgm:prSet phldrT="[Текст]"/>
      <dgm:spPr/>
      <dgm:t>
        <a:bodyPr/>
        <a:lstStyle/>
        <a:p>
          <a:r>
            <a:rPr lang="ru-RU"/>
            <a:t>криптографическое закрытие информации</a:t>
          </a:r>
        </a:p>
      </dgm:t>
    </dgm:pt>
    <dgm:pt modelId="{7978B63F-890F-4519-A847-C58B77830331}" type="parTrans" cxnId="{3F48BAC8-31D7-4334-8EE3-25EF3771BF0B}">
      <dgm:prSet/>
      <dgm:spPr/>
      <dgm:t>
        <a:bodyPr/>
        <a:lstStyle/>
        <a:p>
          <a:endParaRPr lang="ru-RU"/>
        </a:p>
      </dgm:t>
    </dgm:pt>
    <dgm:pt modelId="{709880E9-7EBD-4B44-8975-014E68037A03}" type="sibTrans" cxnId="{3F48BAC8-31D7-4334-8EE3-25EF3771BF0B}">
      <dgm:prSet/>
      <dgm:spPr/>
      <dgm:t>
        <a:bodyPr/>
        <a:lstStyle/>
        <a:p>
          <a:endParaRPr lang="ru-RU"/>
        </a:p>
      </dgm:t>
    </dgm:pt>
    <dgm:pt modelId="{279DC441-04DD-4CB6-82A9-9A045B8A1C7F}">
      <dgm:prSet phldrT="[Текст]"/>
      <dgm:spPr/>
      <dgm:t>
        <a:bodyPr/>
        <a:lstStyle/>
        <a:p>
          <a:r>
            <a:rPr lang="ru-RU" dirty="0"/>
            <a:t>реагирование при </a:t>
          </a:r>
          <a:r>
            <a:rPr lang="ru-RU" dirty="0" smtClean="0"/>
            <a:t>попытках </a:t>
          </a:r>
          <a:r>
            <a:rPr lang="ru-RU" dirty="0"/>
            <a:t>несанкционированных действий</a:t>
          </a:r>
        </a:p>
      </dgm:t>
    </dgm:pt>
    <dgm:pt modelId="{44AC2E55-0AA3-45C1-A4C9-DEA01C51A2AB}" type="parTrans" cxnId="{FE771281-50DD-4008-ADAE-AE6F60FC4571}">
      <dgm:prSet/>
      <dgm:spPr/>
      <dgm:t>
        <a:bodyPr/>
        <a:lstStyle/>
        <a:p>
          <a:endParaRPr lang="ru-RU"/>
        </a:p>
      </dgm:t>
    </dgm:pt>
    <dgm:pt modelId="{5037E6F5-4DA7-4CA0-9B55-95796409F247}" type="sibTrans" cxnId="{FE771281-50DD-4008-ADAE-AE6F60FC4571}">
      <dgm:prSet/>
      <dgm:spPr/>
      <dgm:t>
        <a:bodyPr/>
        <a:lstStyle/>
        <a:p>
          <a:endParaRPr lang="ru-RU"/>
        </a:p>
      </dgm:t>
    </dgm:pt>
    <dgm:pt modelId="{47EECC9D-8E3D-4F0E-8199-F8B8AF1FF13D}">
      <dgm:prSet phldrT="[Текст]"/>
      <dgm:spPr/>
      <dgm:t>
        <a:bodyPr/>
        <a:lstStyle/>
        <a:p>
          <a:r>
            <a:rPr lang="ru-RU"/>
            <a:t>регистрация обращений к защищаемым ресурсам и т.д</a:t>
          </a:r>
        </a:p>
      </dgm:t>
    </dgm:pt>
    <dgm:pt modelId="{D6F42FE3-859A-4936-BFC7-1DFF73897DAC}" type="parTrans" cxnId="{897E8563-ECF3-4AC1-ABDF-9E249C374612}">
      <dgm:prSet/>
      <dgm:spPr/>
      <dgm:t>
        <a:bodyPr/>
        <a:lstStyle/>
        <a:p>
          <a:endParaRPr lang="ru-RU"/>
        </a:p>
      </dgm:t>
    </dgm:pt>
    <dgm:pt modelId="{8574DE5C-760A-49F5-BE6C-1140A11DB1EB}" type="sibTrans" cxnId="{897E8563-ECF3-4AC1-ABDF-9E249C374612}">
      <dgm:prSet/>
      <dgm:spPr/>
      <dgm:t>
        <a:bodyPr/>
        <a:lstStyle/>
        <a:p>
          <a:endParaRPr lang="ru-RU"/>
        </a:p>
      </dgm:t>
    </dgm:pt>
    <dgm:pt modelId="{BA74D1EF-3332-4750-928B-3BF6A947AE6E}">
      <dgm:prSet phldrT="[Текст]"/>
      <dgm:spPr/>
      <dgm:t>
        <a:bodyPr/>
        <a:lstStyle/>
        <a:p>
          <a:r>
            <a:rPr lang="ru-RU"/>
            <a:t>регистрация обращений к защищаемым ресурсам</a:t>
          </a:r>
        </a:p>
      </dgm:t>
    </dgm:pt>
    <dgm:pt modelId="{1D1C589D-E47A-4BA3-8DD4-6EF73DE8217A}" type="parTrans" cxnId="{735E13D7-F420-4F5B-BDDE-32420E225004}">
      <dgm:prSet/>
      <dgm:spPr/>
      <dgm:t>
        <a:bodyPr/>
        <a:lstStyle/>
        <a:p>
          <a:endParaRPr lang="ru-RU"/>
        </a:p>
      </dgm:t>
    </dgm:pt>
    <dgm:pt modelId="{627CA85F-7B76-4217-9EAB-D68028E7D550}" type="sibTrans" cxnId="{735E13D7-F420-4F5B-BDDE-32420E225004}">
      <dgm:prSet/>
      <dgm:spPr/>
      <dgm:t>
        <a:bodyPr/>
        <a:lstStyle/>
        <a:p>
          <a:endParaRPr lang="ru-RU"/>
        </a:p>
      </dgm:t>
    </dgm:pt>
    <dgm:pt modelId="{DE102640-76E0-461E-839B-21AA082AD8D1}" type="pres">
      <dgm:prSet presAssocID="{B1690B95-2D98-47A7-A291-6D05F02EFA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C4FA04-1A69-4DC1-8D9C-95FC41AB7BAB}" type="pres">
      <dgm:prSet presAssocID="{F7A42022-2D26-4D2D-AD60-747772E8A8B7}" presName="composite" presStyleCnt="0"/>
      <dgm:spPr/>
      <dgm:t>
        <a:bodyPr/>
        <a:lstStyle/>
        <a:p>
          <a:endParaRPr lang="ru-RU"/>
        </a:p>
      </dgm:t>
    </dgm:pt>
    <dgm:pt modelId="{FC03A7FF-16EA-4BB6-8F15-452BEB1C5DE4}" type="pres">
      <dgm:prSet presAssocID="{F7A42022-2D26-4D2D-AD60-747772E8A8B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E40AD-1D97-454C-892E-A4DC88F4CF7F}" type="pres">
      <dgm:prSet presAssocID="{F7A42022-2D26-4D2D-AD60-747772E8A8B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310D7-4FA1-4683-813D-ABCF180536DD}" type="pres">
      <dgm:prSet presAssocID="{541DEACC-D751-4B6F-83D5-52594FE4128A}" presName="space" presStyleCnt="0"/>
      <dgm:spPr/>
      <dgm:t>
        <a:bodyPr/>
        <a:lstStyle/>
        <a:p>
          <a:endParaRPr lang="ru-RU"/>
        </a:p>
      </dgm:t>
    </dgm:pt>
    <dgm:pt modelId="{0646A50F-C722-4502-A7DE-1DE2AD4F783A}" type="pres">
      <dgm:prSet presAssocID="{D1D0D27F-59BB-474D-B43E-10BA98D643D4}" presName="composite" presStyleCnt="0"/>
      <dgm:spPr/>
      <dgm:t>
        <a:bodyPr/>
        <a:lstStyle/>
        <a:p>
          <a:endParaRPr lang="ru-RU"/>
        </a:p>
      </dgm:t>
    </dgm:pt>
    <dgm:pt modelId="{2373C587-C04F-4F1C-A99B-DCFE491FD7B2}" type="pres">
      <dgm:prSet presAssocID="{D1D0D27F-59BB-474D-B43E-10BA98D643D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FECA7-4A2F-4285-A367-8EE6C2662F2B}" type="pres">
      <dgm:prSet presAssocID="{D1D0D27F-59BB-474D-B43E-10BA98D643D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1465D-5FCF-42E2-9BCE-64EDE9405D55}" type="pres">
      <dgm:prSet presAssocID="{520CE386-E459-461B-AB78-D2868163E072}" presName="space" presStyleCnt="0"/>
      <dgm:spPr/>
      <dgm:t>
        <a:bodyPr/>
        <a:lstStyle/>
        <a:p>
          <a:endParaRPr lang="ru-RU"/>
        </a:p>
      </dgm:t>
    </dgm:pt>
    <dgm:pt modelId="{2C3C9900-8B79-494A-9E15-A75A963CCAFB}" type="pres">
      <dgm:prSet presAssocID="{FA8BB13C-DB24-4335-94B8-F3E68F207693}" presName="composite" presStyleCnt="0"/>
      <dgm:spPr/>
      <dgm:t>
        <a:bodyPr/>
        <a:lstStyle/>
        <a:p>
          <a:endParaRPr lang="ru-RU"/>
        </a:p>
      </dgm:t>
    </dgm:pt>
    <dgm:pt modelId="{D8176955-0E72-442A-BDA7-7E0F9504C6A6}" type="pres">
      <dgm:prSet presAssocID="{FA8BB13C-DB24-4335-94B8-F3E68F20769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DF567-5E6A-4C88-B2C8-440048E0E032}" type="pres">
      <dgm:prSet presAssocID="{FA8BB13C-DB24-4335-94B8-F3E68F20769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5E13D7-F420-4F5B-BDDE-32420E225004}" srcId="{D1D0D27F-59BB-474D-B43E-10BA98D643D4}" destId="{BA74D1EF-3332-4750-928B-3BF6A947AE6E}" srcOrd="0" destOrd="0" parTransId="{1D1C589D-E47A-4BA3-8DD4-6EF73DE8217A}" sibTransId="{627CA85F-7B76-4217-9EAB-D68028E7D550}"/>
    <dgm:cxn modelId="{056F8059-308E-4187-8389-6D28C1209A26}" type="presOf" srcId="{279DC441-04DD-4CB6-82A9-9A045B8A1C7F}" destId="{CECFECA7-4A2F-4285-A367-8EE6C2662F2B}" srcOrd="0" destOrd="1" presId="urn:microsoft.com/office/officeart/2005/8/layout/hList1"/>
    <dgm:cxn modelId="{48F56002-1285-47B0-A945-44E36903A28C}" type="presOf" srcId="{D1D0D27F-59BB-474D-B43E-10BA98D643D4}" destId="{2373C587-C04F-4F1C-A99B-DCFE491FD7B2}" srcOrd="0" destOrd="0" presId="urn:microsoft.com/office/officeart/2005/8/layout/hList1"/>
    <dgm:cxn modelId="{09C69D3B-B623-4E7C-ACC1-FEC4657A0CAF}" srcId="{B1690B95-2D98-47A7-A291-6D05F02EFAEA}" destId="{F7A42022-2D26-4D2D-AD60-747772E8A8B7}" srcOrd="0" destOrd="0" parTransId="{AFC898BC-9FA8-4F94-AC24-C02F17AED235}" sibTransId="{541DEACC-D751-4B6F-83D5-52594FE4128A}"/>
    <dgm:cxn modelId="{124D3897-31BE-4E6E-99DA-82901AFC270B}" type="presOf" srcId="{64026C6F-4E84-4AA3-8A84-7FEEB4F9178D}" destId="{7C0E40AD-1D97-454C-892E-A4DC88F4CF7F}" srcOrd="0" destOrd="0" presId="urn:microsoft.com/office/officeart/2005/8/layout/hList1"/>
    <dgm:cxn modelId="{542103D6-9313-4566-828A-ECED60203EFF}" srcId="{F7A42022-2D26-4D2D-AD60-747772E8A8B7}" destId="{64026C6F-4E84-4AA3-8A84-7FEEB4F9178D}" srcOrd="0" destOrd="0" parTransId="{3A6694F6-807D-4A18-A3B9-6D18EB045E90}" sibTransId="{97E3F36A-333E-44FA-B9FE-BB3348FC5264}"/>
    <dgm:cxn modelId="{64CA9587-B5E2-4DF1-B462-B2F950659D2C}" type="presOf" srcId="{961C9AD6-1519-4608-B111-F155B12D6468}" destId="{9C2DF567-5E6A-4C88-B2C8-440048E0E032}" srcOrd="0" destOrd="0" presId="urn:microsoft.com/office/officeart/2005/8/layout/hList1"/>
    <dgm:cxn modelId="{16D724BD-96A7-4594-BFF0-DDC2A715A163}" srcId="{B1690B95-2D98-47A7-A291-6D05F02EFAEA}" destId="{FA8BB13C-DB24-4335-94B8-F3E68F207693}" srcOrd="2" destOrd="0" parTransId="{03DF6FE5-53F9-4730-9F81-6E027FA3D665}" sibTransId="{8304D770-EC42-4370-9DDF-50B641A61F16}"/>
    <dgm:cxn modelId="{137CACE4-FE87-4D8B-9F4B-14C5A45D1580}" type="presOf" srcId="{47EECC9D-8E3D-4F0E-8199-F8B8AF1FF13D}" destId="{CECFECA7-4A2F-4285-A367-8EE6C2662F2B}" srcOrd="0" destOrd="2" presId="urn:microsoft.com/office/officeart/2005/8/layout/hList1"/>
    <dgm:cxn modelId="{3F48BAC8-31D7-4334-8EE3-25EF3771BF0B}" srcId="{FA8BB13C-DB24-4335-94B8-F3E68F207693}" destId="{961C9AD6-1519-4608-B111-F155B12D6468}" srcOrd="0" destOrd="0" parTransId="{7978B63F-890F-4519-A847-C58B77830331}" sibTransId="{709880E9-7EBD-4B44-8975-014E68037A03}"/>
    <dgm:cxn modelId="{3440963E-A221-4038-A0CF-880B76F31A92}" type="presOf" srcId="{FA8BB13C-DB24-4335-94B8-F3E68F207693}" destId="{D8176955-0E72-442A-BDA7-7E0F9504C6A6}" srcOrd="0" destOrd="0" presId="urn:microsoft.com/office/officeart/2005/8/layout/hList1"/>
    <dgm:cxn modelId="{558A0DBC-274E-4291-883F-DC9FD146C576}" type="presOf" srcId="{F7A42022-2D26-4D2D-AD60-747772E8A8B7}" destId="{FC03A7FF-16EA-4BB6-8F15-452BEB1C5DE4}" srcOrd="0" destOrd="0" presId="urn:microsoft.com/office/officeart/2005/8/layout/hList1"/>
    <dgm:cxn modelId="{834A8E8A-2FB5-4F60-9C5F-A9C9837EDBE1}" type="presOf" srcId="{B1690B95-2D98-47A7-A291-6D05F02EFAEA}" destId="{DE102640-76E0-461E-839B-21AA082AD8D1}" srcOrd="0" destOrd="0" presId="urn:microsoft.com/office/officeart/2005/8/layout/hList1"/>
    <dgm:cxn modelId="{897E8563-ECF3-4AC1-ABDF-9E249C374612}" srcId="{D1D0D27F-59BB-474D-B43E-10BA98D643D4}" destId="{47EECC9D-8E3D-4F0E-8199-F8B8AF1FF13D}" srcOrd="2" destOrd="0" parTransId="{D6F42FE3-859A-4936-BFC7-1DFF73897DAC}" sibTransId="{8574DE5C-760A-49F5-BE6C-1140A11DB1EB}"/>
    <dgm:cxn modelId="{F8EB0AD7-8173-4FCE-AB12-6E94AC49B6B2}" type="presOf" srcId="{BA74D1EF-3332-4750-928B-3BF6A947AE6E}" destId="{CECFECA7-4A2F-4285-A367-8EE6C2662F2B}" srcOrd="0" destOrd="0" presId="urn:microsoft.com/office/officeart/2005/8/layout/hList1"/>
    <dgm:cxn modelId="{FE771281-50DD-4008-ADAE-AE6F60FC4571}" srcId="{D1D0D27F-59BB-474D-B43E-10BA98D643D4}" destId="{279DC441-04DD-4CB6-82A9-9A045B8A1C7F}" srcOrd="1" destOrd="0" parTransId="{44AC2E55-0AA3-45C1-A4C9-DEA01C51A2AB}" sibTransId="{5037E6F5-4DA7-4CA0-9B55-95796409F247}"/>
    <dgm:cxn modelId="{7AE2245F-CF3F-42A3-90A5-B78491FAAD6C}" srcId="{B1690B95-2D98-47A7-A291-6D05F02EFAEA}" destId="{D1D0D27F-59BB-474D-B43E-10BA98D643D4}" srcOrd="1" destOrd="0" parTransId="{4B583A36-585E-493A-8101-8CA1481818BC}" sibTransId="{520CE386-E459-461B-AB78-D2868163E072}"/>
    <dgm:cxn modelId="{E2A2381D-5E70-4A1F-AFC1-C855FF868FB6}" type="presParOf" srcId="{DE102640-76E0-461E-839B-21AA082AD8D1}" destId="{48C4FA04-1A69-4DC1-8D9C-95FC41AB7BAB}" srcOrd="0" destOrd="0" presId="urn:microsoft.com/office/officeart/2005/8/layout/hList1"/>
    <dgm:cxn modelId="{C77716D1-CBBB-4226-BA16-6F7C29289785}" type="presParOf" srcId="{48C4FA04-1A69-4DC1-8D9C-95FC41AB7BAB}" destId="{FC03A7FF-16EA-4BB6-8F15-452BEB1C5DE4}" srcOrd="0" destOrd="0" presId="urn:microsoft.com/office/officeart/2005/8/layout/hList1"/>
    <dgm:cxn modelId="{859ABB62-D0B6-4936-B49E-3CEC6CB09AE0}" type="presParOf" srcId="{48C4FA04-1A69-4DC1-8D9C-95FC41AB7BAB}" destId="{7C0E40AD-1D97-454C-892E-A4DC88F4CF7F}" srcOrd="1" destOrd="0" presId="urn:microsoft.com/office/officeart/2005/8/layout/hList1"/>
    <dgm:cxn modelId="{04FCA5C1-E846-42EF-87F7-914A110B5E7B}" type="presParOf" srcId="{DE102640-76E0-461E-839B-21AA082AD8D1}" destId="{EE9310D7-4FA1-4683-813D-ABCF180536DD}" srcOrd="1" destOrd="0" presId="urn:microsoft.com/office/officeart/2005/8/layout/hList1"/>
    <dgm:cxn modelId="{A246D6E1-6495-46A8-A964-A6C4A7CEE0DC}" type="presParOf" srcId="{DE102640-76E0-461E-839B-21AA082AD8D1}" destId="{0646A50F-C722-4502-A7DE-1DE2AD4F783A}" srcOrd="2" destOrd="0" presId="urn:microsoft.com/office/officeart/2005/8/layout/hList1"/>
    <dgm:cxn modelId="{99224392-7397-46EA-91CC-1AA9B63613E2}" type="presParOf" srcId="{0646A50F-C722-4502-A7DE-1DE2AD4F783A}" destId="{2373C587-C04F-4F1C-A99B-DCFE491FD7B2}" srcOrd="0" destOrd="0" presId="urn:microsoft.com/office/officeart/2005/8/layout/hList1"/>
    <dgm:cxn modelId="{F50CD324-4182-4C75-AD96-045C3C629C8F}" type="presParOf" srcId="{0646A50F-C722-4502-A7DE-1DE2AD4F783A}" destId="{CECFECA7-4A2F-4285-A367-8EE6C2662F2B}" srcOrd="1" destOrd="0" presId="urn:microsoft.com/office/officeart/2005/8/layout/hList1"/>
    <dgm:cxn modelId="{EDF5B6F2-BF62-4DC6-BAD7-D3B619FA56DE}" type="presParOf" srcId="{DE102640-76E0-461E-839B-21AA082AD8D1}" destId="{CE91465D-5FCF-42E2-9BCE-64EDE9405D55}" srcOrd="3" destOrd="0" presId="urn:microsoft.com/office/officeart/2005/8/layout/hList1"/>
    <dgm:cxn modelId="{4C809C16-D1E7-4E15-97AC-721B35A453F9}" type="presParOf" srcId="{DE102640-76E0-461E-839B-21AA082AD8D1}" destId="{2C3C9900-8B79-494A-9E15-A75A963CCAFB}" srcOrd="4" destOrd="0" presId="urn:microsoft.com/office/officeart/2005/8/layout/hList1"/>
    <dgm:cxn modelId="{DBB8F638-E2C8-45F7-B59C-8FC6A5455599}" type="presParOf" srcId="{2C3C9900-8B79-494A-9E15-A75A963CCAFB}" destId="{D8176955-0E72-442A-BDA7-7E0F9504C6A6}" srcOrd="0" destOrd="0" presId="urn:microsoft.com/office/officeart/2005/8/layout/hList1"/>
    <dgm:cxn modelId="{4C13CA9F-B836-40B1-B6F3-BAD93F0199E4}" type="presParOf" srcId="{2C3C9900-8B79-494A-9E15-A75A963CCAFB}" destId="{9C2DF567-5E6A-4C88-B2C8-440048E0E03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03A7FF-16EA-4BB6-8F15-452BEB1C5DE4}">
      <dsp:nvSpPr>
        <dsp:cNvPr id="0" name=""/>
        <dsp:cNvSpPr/>
      </dsp:nvSpPr>
      <dsp:spPr>
        <a:xfrm>
          <a:off x="2342" y="265477"/>
          <a:ext cx="2284028" cy="432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>
              <a:latin typeface="Times New Roman" pitchFamily="18" charset="0"/>
              <a:cs typeface="Times New Roman" pitchFamily="18" charset="0"/>
            </a:rPr>
            <a:t>Препятствие</a:t>
          </a:r>
        </a:p>
      </dsp:txBody>
      <dsp:txXfrm>
        <a:off x="2342" y="265477"/>
        <a:ext cx="2284028" cy="432000"/>
      </dsp:txXfrm>
    </dsp:sp>
    <dsp:sp modelId="{7C0E40AD-1D97-454C-892E-A4DC88F4CF7F}">
      <dsp:nvSpPr>
        <dsp:cNvPr id="0" name=""/>
        <dsp:cNvSpPr/>
      </dsp:nvSpPr>
      <dsp:spPr>
        <a:xfrm>
          <a:off x="2342" y="697477"/>
          <a:ext cx="2284028" cy="260946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>
              <a:latin typeface="Times New Roman" pitchFamily="18" charset="0"/>
              <a:cs typeface="Times New Roman" pitchFamily="18" charset="0"/>
            </a:rPr>
            <a:t>физическое преграждение пути злоумышленнику</a:t>
          </a:r>
        </a:p>
      </dsp:txBody>
      <dsp:txXfrm>
        <a:off x="2342" y="697477"/>
        <a:ext cx="2284028" cy="2609465"/>
      </dsp:txXfrm>
    </dsp:sp>
    <dsp:sp modelId="{2373C587-C04F-4F1C-A99B-DCFE491FD7B2}">
      <dsp:nvSpPr>
        <dsp:cNvPr id="0" name=""/>
        <dsp:cNvSpPr/>
      </dsp:nvSpPr>
      <dsp:spPr>
        <a:xfrm>
          <a:off x="2606135" y="265477"/>
          <a:ext cx="2284028" cy="432000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Управление доступом</a:t>
          </a:r>
        </a:p>
      </dsp:txBody>
      <dsp:txXfrm>
        <a:off x="2606135" y="265477"/>
        <a:ext cx="2284028" cy="432000"/>
      </dsp:txXfrm>
    </dsp:sp>
    <dsp:sp modelId="{CECFECA7-4A2F-4285-A367-8EE6C2662F2B}">
      <dsp:nvSpPr>
        <dsp:cNvPr id="0" name=""/>
        <dsp:cNvSpPr/>
      </dsp:nvSpPr>
      <dsp:spPr>
        <a:xfrm>
          <a:off x="2606135" y="697477"/>
          <a:ext cx="2284028" cy="2609465"/>
        </a:xfrm>
        <a:prstGeom prst="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/>
            <a:t>регистрация обращений к защищаемым ресурсам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реагирование при </a:t>
          </a:r>
          <a:r>
            <a:rPr lang="ru-RU" sz="1500" kern="1200" dirty="0" smtClean="0"/>
            <a:t>попытках </a:t>
          </a:r>
          <a:r>
            <a:rPr lang="ru-RU" sz="1500" kern="1200" dirty="0"/>
            <a:t>несанкционированных действий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/>
            <a:t>регистрация обращений к защищаемым ресурсам и т.д</a:t>
          </a:r>
        </a:p>
      </dsp:txBody>
      <dsp:txXfrm>
        <a:off x="2606135" y="697477"/>
        <a:ext cx="2284028" cy="2609465"/>
      </dsp:txXfrm>
    </dsp:sp>
    <dsp:sp modelId="{D8176955-0E72-442A-BDA7-7E0F9504C6A6}">
      <dsp:nvSpPr>
        <dsp:cNvPr id="0" name=""/>
        <dsp:cNvSpPr/>
      </dsp:nvSpPr>
      <dsp:spPr>
        <a:xfrm>
          <a:off x="5209927" y="265477"/>
          <a:ext cx="2284028" cy="432000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Механизмы шифрования</a:t>
          </a:r>
        </a:p>
      </dsp:txBody>
      <dsp:txXfrm>
        <a:off x="5209927" y="265477"/>
        <a:ext cx="2284028" cy="432000"/>
      </dsp:txXfrm>
    </dsp:sp>
    <dsp:sp modelId="{9C2DF567-5E6A-4C88-B2C8-440048E0E032}">
      <dsp:nvSpPr>
        <dsp:cNvPr id="0" name=""/>
        <dsp:cNvSpPr/>
      </dsp:nvSpPr>
      <dsp:spPr>
        <a:xfrm>
          <a:off x="5209927" y="697477"/>
          <a:ext cx="2284028" cy="2609465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/>
            <a:t>криптографическое закрытие информации</a:t>
          </a:r>
        </a:p>
      </dsp:txBody>
      <dsp:txXfrm>
        <a:off x="5209927" y="697477"/>
        <a:ext cx="2284028" cy="2609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cer\Desktop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260648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Gabriola" pitchFamily="82" charset="0"/>
                <a:cs typeface="Angsana New" pitchFamily="18" charset="-34"/>
              </a:rPr>
              <a:t>Министерство образования и науки РФ</a:t>
            </a:r>
          </a:p>
          <a:p>
            <a:pPr algn="ctr"/>
            <a:r>
              <a:rPr lang="ru-RU" sz="2400" b="1" dirty="0" smtClean="0">
                <a:latin typeface="Gabriola" pitchFamily="82" charset="0"/>
                <a:cs typeface="Angsana New" pitchFamily="18" charset="-34"/>
              </a:rPr>
              <a:t>ФГБОУ ВПО Псковский государственный университет</a:t>
            </a:r>
          </a:p>
          <a:p>
            <a:pPr algn="ctr"/>
            <a:r>
              <a:rPr lang="ru-RU" sz="2400" b="1" dirty="0" smtClean="0">
                <a:latin typeface="Gabriola" pitchFamily="82" charset="0"/>
                <a:cs typeface="Angsana New" pitchFamily="18" charset="-34"/>
              </a:rPr>
              <a:t>Кафедра связей с общественностью и журналистики</a:t>
            </a:r>
            <a:endParaRPr lang="ru-RU" sz="2400" b="1" dirty="0">
              <a:latin typeface="Gabriola" pitchFamily="82" charset="0"/>
              <a:cs typeface="Angsana New" pitchFamily="18" charset="-34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115616" y="2327394"/>
            <a:ext cx="74168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Понятие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, теория и практика информационной безопасности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012160" y="3284984"/>
            <a:ext cx="295232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Выполнила: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студентка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курса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филологического факультета,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специальность «Реклама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связи с общественностью»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Петрова Виктория Игоревна                                                  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Научный руководитель: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ассистент кафедры связей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общественностью и журналистики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Фролов Василий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Владимирович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6488668"/>
            <a:ext cx="1522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Псков, 2014 г.</a:t>
            </a:r>
            <a:endParaRPr lang="ru-RU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cer\Desktop\fon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188640"/>
            <a:ext cx="587853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Gabriola" pitchFamily="82" charset="0"/>
              </a:rPr>
              <a:t>1.2. Предмет, объект и цели защиты информации</a:t>
            </a:r>
            <a:endParaRPr lang="ru-RU" sz="2800" dirty="0" smtClean="0">
              <a:latin typeface="Gabriola" pitchFamily="82" charset="0"/>
            </a:endParaRPr>
          </a:p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1093966"/>
            <a:ext cx="85324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sng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Предмет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защиты -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информация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95536" y="2060848"/>
            <a:ext cx="8748464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Объект</a:t>
            </a:r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комплекс физических, аппаратных, программных и документальных средств.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Gabriola" pitchFamily="82" charset="0"/>
              </a:rPr>
              <a:t>В более широком смысле под </a:t>
            </a:r>
            <a:r>
              <a:rPr lang="ru-RU" sz="2800" b="1" u="sng" dirty="0" smtClean="0">
                <a:latin typeface="Gabriola" pitchFamily="82" charset="0"/>
              </a:rPr>
              <a:t>объектом</a:t>
            </a:r>
            <a:r>
              <a:rPr lang="ru-RU" sz="2800" b="1" dirty="0" smtClean="0">
                <a:latin typeface="Gabriola" pitchFamily="82" charset="0"/>
              </a:rPr>
              <a:t> защиты понимается не только информационные ресурсы, аппаратные и программные средства, обслуживающий персонал и пользователи, но и помещения, здания, а также прилегающая к зданиям территория.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Gabriola" pitchFamily="82" charset="0"/>
              <a:cs typeface="Times New Roman" pitchFamily="18" charset="0"/>
            </a:endParaRPr>
          </a:p>
        </p:txBody>
      </p:sp>
      <p:pic>
        <p:nvPicPr>
          <p:cNvPr id="11266" name="Picture 2" descr="http://seaside.ae/files/images/f5d5c43afac91d72620098405562a399.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653137"/>
            <a:ext cx="2699792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cer\Desktop\fon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86062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Основными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целями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защиты информации, по мнению Д. В. Павлухина являются: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• предотвращение утечки, хищения, утраты, искажения, подделки информации;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• предотвращение угроз безопасности личности, общества, государства;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• предотвращение несанкционированных действий по уничтожению, модификации, искажению, копированию, блокированию информации;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• предотвращение других форм незаконного вмешательства в информационные ресурсы и информационные системы;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• обеспечение правового режима документированной информации как объекта собственности;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• защита конституционных прав граждан на сохранение личной тайны и конфиденциальности персональных данных, имеющихся в информационных системах;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• сохранение государственной тайны документированной информации в соответствии с законодательством;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• обеспечение прав субъектов в информационных процессах и при разработке, производстве и применении информационных систем, технологий и средств их обеспечения.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cer\Desktop\fon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69653" y="-2233"/>
            <a:ext cx="66046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1.3. Основные составляющие информационной безопасности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9024" y="1134035"/>
            <a:ext cx="8784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Andalus" pitchFamily="18" charset="-78"/>
              </a:rPr>
              <a:t>Весь спектр интересов субъектов, связанных с использованием информации, можно разделить на следующие категории: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ndalus" pitchFamily="18" charset="-78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2348880"/>
            <a:ext cx="3096344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Обеспечение   </a:t>
            </a:r>
            <a:r>
              <a:rPr lang="ru-RU" b="1" i="1" dirty="0" smtClean="0">
                <a:solidFill>
                  <a:schemeClr val="tx1"/>
                </a:solidFill>
              </a:rPr>
              <a:t>доступности</a:t>
            </a:r>
            <a:r>
              <a:rPr lang="ru-RU" b="1" i="1" dirty="0" smtClean="0"/>
              <a:t> </a:t>
            </a:r>
            <a:r>
              <a:rPr lang="ru-RU" dirty="0" smtClean="0"/>
              <a:t>ресурсов информационной среды 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15816" y="4149080"/>
            <a:ext cx="3312368" cy="1368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Обеспечение </a:t>
            </a:r>
            <a:r>
              <a:rPr lang="ru-RU" b="1" i="1" dirty="0" smtClean="0">
                <a:solidFill>
                  <a:schemeClr val="tx1"/>
                </a:solidFill>
              </a:rPr>
              <a:t>целостности</a:t>
            </a:r>
            <a:r>
              <a:rPr lang="ru-RU" b="1" i="1" dirty="0" smtClean="0"/>
              <a:t> </a:t>
            </a:r>
            <a:r>
              <a:rPr lang="ru-RU" dirty="0" smtClean="0"/>
              <a:t>ресурсов информационной среды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36096" y="2492896"/>
            <a:ext cx="3240360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Обеспечение </a:t>
            </a:r>
            <a:r>
              <a:rPr lang="ru-RU" b="1" i="1" dirty="0" smtClean="0">
                <a:solidFill>
                  <a:schemeClr val="tx1"/>
                </a:solidFill>
              </a:rPr>
              <a:t>конфиденциальности</a:t>
            </a:r>
            <a:r>
              <a:rPr lang="ru-RU" b="1" i="1" dirty="0" smtClean="0"/>
              <a:t> </a:t>
            </a:r>
            <a:r>
              <a:rPr lang="ru-RU" dirty="0" smtClean="0"/>
              <a:t>ресурсов  информационной среды</a:t>
            </a:r>
            <a:endParaRPr lang="ru-RU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cer\Desktop\fon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400298" y="63297"/>
            <a:ext cx="63434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Глава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. Угрозы информационной безопасности и методы ее защиты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2.1. Угрозы информационной безопасности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2699792" y="836712"/>
            <a:ext cx="3648075" cy="4953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Угрозы информационной безопасности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651" name="AutoShape 3"/>
          <p:cNvCxnSpPr>
            <a:cxnSpLocks noChangeShapeType="1"/>
          </p:cNvCxnSpPr>
          <p:nvPr/>
        </p:nvCxnSpPr>
        <p:spPr bwMode="auto">
          <a:xfrm flipH="1">
            <a:off x="3491880" y="1340768"/>
            <a:ext cx="189360" cy="5040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7652" name="AutoShape 4"/>
          <p:cNvCxnSpPr>
            <a:cxnSpLocks noChangeShapeType="1"/>
          </p:cNvCxnSpPr>
          <p:nvPr/>
        </p:nvCxnSpPr>
        <p:spPr bwMode="auto">
          <a:xfrm>
            <a:off x="5364088" y="1340768"/>
            <a:ext cx="216024" cy="5040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971600" y="1844824"/>
            <a:ext cx="2924175" cy="4095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случайные или непреднамеренные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5004048" y="1844824"/>
            <a:ext cx="2495550" cy="4095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преднамеренные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2123728" y="2276872"/>
            <a:ext cx="314325" cy="360040"/>
          </a:xfrm>
          <a:prstGeom prst="downArrow">
            <a:avLst>
              <a:gd name="adj1" fmla="val 50000"/>
              <a:gd name="adj2" fmla="val 3939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6156176" y="2276872"/>
            <a:ext cx="314325" cy="360040"/>
          </a:xfrm>
          <a:prstGeom prst="downArrow">
            <a:avLst>
              <a:gd name="adj1" fmla="val 50000"/>
              <a:gd name="adj2" fmla="val 3939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971600" y="2636912"/>
            <a:ext cx="2247900" cy="6381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аварии и выход из строя аппаратуры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971600" y="3429000"/>
            <a:ext cx="2495550" cy="8858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ошибки 	хранения, использования и передачи информации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971600" y="4509120"/>
            <a:ext cx="2486025" cy="7334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Несчастные случаи (пожары, наводнения, взрывы, аварии)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971600" y="5517232"/>
            <a:ext cx="2486025" cy="8191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Убытки социального характера (увольнения, забастовки 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>
            <a:off x="4860032" y="2636913"/>
            <a:ext cx="3240360" cy="7200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агентурные источники в органах управления и защиты информации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>
            <a:off x="4860032" y="3501008"/>
            <a:ext cx="3240360" cy="86409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вербовка должностных лиц органов управления, организаций, предприятий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2" name="AutoShape 14"/>
          <p:cNvSpPr>
            <a:spLocks noChangeArrowheads="1"/>
          </p:cNvSpPr>
          <p:nvPr/>
        </p:nvSpPr>
        <p:spPr bwMode="auto">
          <a:xfrm>
            <a:off x="4860032" y="4509120"/>
            <a:ext cx="3240360" cy="5619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подслушивание переговоров и т.д.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3" name="AutoShape 15"/>
          <p:cNvSpPr>
            <a:spLocks noChangeArrowheads="1"/>
          </p:cNvSpPr>
          <p:nvPr/>
        </p:nvSpPr>
        <p:spPr bwMode="auto">
          <a:xfrm>
            <a:off x="4860032" y="6093296"/>
            <a:ext cx="3312368" cy="3143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поджоги, взрывы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4" name="AutoShape 16"/>
          <p:cNvSpPr>
            <a:spLocks noChangeArrowheads="1"/>
          </p:cNvSpPr>
          <p:nvPr/>
        </p:nvSpPr>
        <p:spPr bwMode="auto">
          <a:xfrm>
            <a:off x="4860032" y="5229200"/>
            <a:ext cx="3240360" cy="64807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перехват 	и несанкционированный доступ к информации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665" name="AutoShape 17"/>
          <p:cNvCxnSpPr>
            <a:cxnSpLocks noChangeShapeType="1"/>
          </p:cNvCxnSpPr>
          <p:nvPr/>
        </p:nvCxnSpPr>
        <p:spPr bwMode="auto">
          <a:xfrm>
            <a:off x="8460432" y="2924944"/>
            <a:ext cx="0" cy="338437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0" name="AutoShape 17"/>
          <p:cNvCxnSpPr>
            <a:cxnSpLocks noChangeShapeType="1"/>
          </p:cNvCxnSpPr>
          <p:nvPr/>
        </p:nvCxnSpPr>
        <p:spPr bwMode="auto">
          <a:xfrm>
            <a:off x="683568" y="2852936"/>
            <a:ext cx="8384" cy="339276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7666" name="AutoShape 18"/>
          <p:cNvCxnSpPr>
            <a:cxnSpLocks noChangeShapeType="1"/>
          </p:cNvCxnSpPr>
          <p:nvPr/>
        </p:nvCxnSpPr>
        <p:spPr bwMode="auto">
          <a:xfrm>
            <a:off x="683568" y="2852936"/>
            <a:ext cx="28041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6" name="AutoShape 18"/>
          <p:cNvCxnSpPr>
            <a:cxnSpLocks noChangeShapeType="1"/>
          </p:cNvCxnSpPr>
          <p:nvPr/>
        </p:nvCxnSpPr>
        <p:spPr bwMode="auto">
          <a:xfrm>
            <a:off x="683568" y="3861048"/>
            <a:ext cx="28041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7" name="AutoShape 18"/>
          <p:cNvCxnSpPr>
            <a:cxnSpLocks noChangeShapeType="1"/>
          </p:cNvCxnSpPr>
          <p:nvPr/>
        </p:nvCxnSpPr>
        <p:spPr bwMode="auto">
          <a:xfrm>
            <a:off x="683568" y="4869160"/>
            <a:ext cx="28041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8" name="AutoShape 18"/>
          <p:cNvCxnSpPr>
            <a:cxnSpLocks noChangeShapeType="1"/>
          </p:cNvCxnSpPr>
          <p:nvPr/>
        </p:nvCxnSpPr>
        <p:spPr bwMode="auto">
          <a:xfrm>
            <a:off x="683568" y="6237312"/>
            <a:ext cx="28041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9" name="AutoShape 18"/>
          <p:cNvCxnSpPr>
            <a:cxnSpLocks noChangeShapeType="1"/>
          </p:cNvCxnSpPr>
          <p:nvPr/>
        </p:nvCxnSpPr>
        <p:spPr bwMode="auto">
          <a:xfrm>
            <a:off x="8100392" y="4797152"/>
            <a:ext cx="36004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0" name="AutoShape 18"/>
          <p:cNvCxnSpPr>
            <a:cxnSpLocks noChangeShapeType="1"/>
          </p:cNvCxnSpPr>
          <p:nvPr/>
        </p:nvCxnSpPr>
        <p:spPr bwMode="auto">
          <a:xfrm>
            <a:off x="8100392" y="3933056"/>
            <a:ext cx="3524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1" name="AutoShape 18"/>
          <p:cNvCxnSpPr>
            <a:cxnSpLocks noChangeShapeType="1"/>
          </p:cNvCxnSpPr>
          <p:nvPr/>
        </p:nvCxnSpPr>
        <p:spPr bwMode="auto">
          <a:xfrm>
            <a:off x="8100392" y="2924944"/>
            <a:ext cx="3524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5" name="AutoShape 18"/>
          <p:cNvCxnSpPr>
            <a:cxnSpLocks noChangeShapeType="1"/>
          </p:cNvCxnSpPr>
          <p:nvPr/>
        </p:nvCxnSpPr>
        <p:spPr bwMode="auto">
          <a:xfrm>
            <a:off x="8172400" y="6309320"/>
            <a:ext cx="28803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cer\Desktop\fon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403648" y="260648"/>
            <a:ext cx="6224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Основные информационные угрозы в процентах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340768"/>
          <a:ext cx="576064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64088" y="2348880"/>
            <a:ext cx="36724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abriola" pitchFamily="82" charset="0"/>
              </a:rPr>
              <a:t>70% - человеческий фактор</a:t>
            </a:r>
          </a:p>
          <a:p>
            <a:endParaRPr lang="ru-RU" sz="2800" b="1" dirty="0" smtClean="0">
              <a:latin typeface="Gabriola" pitchFamily="82" charset="0"/>
            </a:endParaRPr>
          </a:p>
          <a:p>
            <a:r>
              <a:rPr lang="ru-RU" sz="2800" b="1" dirty="0" smtClean="0">
                <a:latin typeface="Gabriola" pitchFamily="82" charset="0"/>
              </a:rPr>
              <a:t>20% - взломы и вирусы</a:t>
            </a:r>
          </a:p>
          <a:p>
            <a:endParaRPr lang="ru-RU" sz="2800" b="1" dirty="0" smtClean="0">
              <a:latin typeface="Gabriola" pitchFamily="82" charset="0"/>
            </a:endParaRPr>
          </a:p>
          <a:p>
            <a:r>
              <a:rPr lang="ru-RU" sz="2800" b="1" dirty="0" smtClean="0">
                <a:latin typeface="Gabriola" pitchFamily="82" charset="0"/>
              </a:rPr>
              <a:t>10% - </a:t>
            </a:r>
            <a:r>
              <a:rPr lang="ru-RU" sz="2800" b="1" dirty="0" err="1" smtClean="0">
                <a:latin typeface="Gabriola" pitchFamily="82" charset="0"/>
              </a:rPr>
              <a:t>неантропогенные</a:t>
            </a:r>
            <a:r>
              <a:rPr lang="ru-RU" sz="2800" b="1" dirty="0" smtClean="0">
                <a:latin typeface="Gabriola" pitchFamily="82" charset="0"/>
              </a:rPr>
              <a:t> природные явления</a:t>
            </a:r>
            <a:endParaRPr lang="ru-RU" sz="2800" b="1" dirty="0">
              <a:latin typeface="Gabriola" pitchFamily="82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cer\Desktop\fon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263515" y="-33010"/>
            <a:ext cx="46169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2.2. Методы защиты информации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47664" y="836712"/>
            <a:ext cx="59795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Основные методы обеспечения информационной безопасности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971600" y="1556792"/>
          <a:ext cx="7496299" cy="3572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cer\Desktop\fon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67544" y="260648"/>
            <a:ext cx="8280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Arial" pitchFamily="34" charset="0"/>
              </a:rPr>
              <a:t>Из средств системы защиты необходимо выделить: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628800"/>
            <a:ext cx="2664296" cy="10801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Программные</a:t>
            </a:r>
            <a:r>
              <a:rPr lang="ru-RU" dirty="0" smtClean="0"/>
              <a:t> средства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149080"/>
            <a:ext cx="2664296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Организационные</a:t>
            </a:r>
            <a:r>
              <a:rPr lang="ru-RU" dirty="0" smtClean="0"/>
              <a:t> средства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1628800"/>
            <a:ext cx="2880320" cy="10801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Законодательные</a:t>
            </a:r>
            <a:r>
              <a:rPr lang="ru-RU" dirty="0" smtClean="0"/>
              <a:t> средства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4077072"/>
            <a:ext cx="2808312" cy="11521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Морально - этические </a:t>
            </a:r>
            <a:r>
              <a:rPr lang="ru-RU" dirty="0" smtClean="0"/>
              <a:t>средства</a:t>
            </a:r>
            <a:endParaRPr lang="ru-RU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C:\Users\Acer\Desktop\SHablon-dlya-prezentatsii-Ross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85409" y="-54879"/>
            <a:ext cx="85731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2.3. Действия, предпринятые для обеспечения информационной безопасности  Российской Федерации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auto">
          <a:xfrm>
            <a:off x="2339752" y="2060848"/>
            <a:ext cx="4464497" cy="144016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обеспечения информационной безопасности Российской Федерации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>
            <a:off x="755576" y="4221088"/>
            <a:ext cx="2154932" cy="576064"/>
          </a:xfrm>
          <a:prstGeom prst="ellipse">
            <a:avLst/>
          </a:prstGeom>
          <a:solidFill>
            <a:schemeClr val="accent4">
              <a:lumMod val="60000"/>
              <a:lumOff val="40000"/>
              <a:alpha val="35001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правовые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3275856" y="5013176"/>
            <a:ext cx="2736304" cy="1152128"/>
          </a:xfrm>
          <a:prstGeom prst="ellipse">
            <a:avLst/>
          </a:prstGeom>
          <a:solidFill>
            <a:srgbClr val="B2A1C7">
              <a:alpha val="39000"/>
            </a:srgbClr>
          </a:solidFill>
          <a:ln w="9525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организационно-технические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5724128" y="4077072"/>
            <a:ext cx="2592288" cy="792088"/>
          </a:xfrm>
          <a:prstGeom prst="ellipse">
            <a:avLst/>
          </a:prstGeom>
          <a:solidFill>
            <a:schemeClr val="tx2">
              <a:lumMod val="40000"/>
              <a:lumOff val="60000"/>
              <a:alpha val="52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экономические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AutoShape 4"/>
          <p:cNvSpPr>
            <a:spLocks noChangeShapeType="1"/>
          </p:cNvSpPr>
          <p:nvPr/>
        </p:nvSpPr>
        <p:spPr bwMode="auto">
          <a:xfrm>
            <a:off x="6372200" y="3501008"/>
            <a:ext cx="20955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3" name="AutoShape 3"/>
          <p:cNvSpPr>
            <a:spLocks noChangeShapeType="1"/>
          </p:cNvSpPr>
          <p:nvPr/>
        </p:nvSpPr>
        <p:spPr bwMode="auto">
          <a:xfrm>
            <a:off x="4572000" y="4149080"/>
            <a:ext cx="0" cy="476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AutoShape 2"/>
          <p:cNvSpPr>
            <a:spLocks noChangeShapeType="1"/>
          </p:cNvSpPr>
          <p:nvPr/>
        </p:nvSpPr>
        <p:spPr bwMode="auto">
          <a:xfrm flipH="1">
            <a:off x="2483768" y="3645024"/>
            <a:ext cx="252983" cy="3600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1691680" y="847165"/>
            <a:ext cx="684076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Виды методов обеспечения безопасности информации в Российской Федерации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Acer\Desktop\SHablon-dlya-prezentatsii-Ross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908720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		</a:t>
            </a:r>
            <a:r>
              <a:rPr lang="ru-RU" sz="2400" b="1" dirty="0" smtClean="0">
                <a:latin typeface="Gabriola" pitchFamily="82" charset="0"/>
              </a:rPr>
              <a:t>Существует Стратегия национальной безопасности 		Российской Федерации до 2020 года, которая является 		основным инструментом системы обеспечения</a:t>
            </a:r>
            <a:r>
              <a:rPr lang="ru-RU" sz="2400" b="1" i="1" dirty="0" smtClean="0">
                <a:latin typeface="Gabriola" pitchFamily="82" charset="0"/>
              </a:rPr>
              <a:t> 		</a:t>
            </a:r>
            <a:r>
              <a:rPr lang="ru-RU" sz="2400" b="1" dirty="0" smtClean="0">
                <a:latin typeface="Gabriola" pitchFamily="82" charset="0"/>
              </a:rPr>
              <a:t>национальной безопасности. </a:t>
            </a:r>
            <a:endParaRPr lang="ru-RU" sz="2400" b="1" dirty="0">
              <a:latin typeface="Gabriola" pitchFamily="82" charset="0"/>
            </a:endParaRPr>
          </a:p>
        </p:txBody>
      </p:sp>
      <p:pic>
        <p:nvPicPr>
          <p:cNvPr id="3074" name="Picture 2" descr="http://russiancouncil.ru/common/upload/snb%5b1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708920"/>
            <a:ext cx="252028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www.yuga.ru/media/sovet_bezopasnosti_secur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852936"/>
            <a:ext cx="3888432" cy="3219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Acer\Desktop\SHablon-dlya-prezentatsii-Ross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771800" y="764704"/>
            <a:ext cx="561662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Важнейшими задачами в области обеспечения информационной безопасности РФ являются: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Gabriola" pitchFamily="82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2060848"/>
            <a:ext cx="55446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• реализация конституционных прав и свобод граждан Российской Федерации в сфере информационной деятельности;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Gabriola" pitchFamily="82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• совершенствование и защита отечественной информационной инфраструктуры, интеграция России в мировое информационное пространство;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Gabriola" pitchFamily="82" charset="0"/>
              <a:ea typeface="Times New Roman" pitchFamily="18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Gabriola" pitchFamily="82" charset="0"/>
                <a:ea typeface="Times New Roman" pitchFamily="18" charset="0"/>
                <a:cs typeface="Arial" pitchFamily="34" charset="0"/>
              </a:rPr>
              <a:t>• противодействие угрозе развязывания противоборства в информационной сфере</a:t>
            </a:r>
            <a:r>
              <a:rPr lang="ru-RU" sz="2400" dirty="0" smtClean="0">
                <a:latin typeface="Gabriola" pitchFamily="82" charset="0"/>
                <a:ea typeface="Times New Roman" pitchFamily="18" charset="0"/>
                <a:cs typeface="Arial" pitchFamily="34" charset="0"/>
              </a:rPr>
              <a:t>.</a:t>
            </a:r>
            <a:endParaRPr lang="ru-RU" sz="2400" dirty="0" smtClean="0"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Acer\Desktop\fon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15616" y="188640"/>
            <a:ext cx="6864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Актуальность темы</a:t>
            </a:r>
            <a:endParaRPr lang="ru-RU" sz="5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268" name="Picture 4" descr="http://euroua.com/images/stories/ukraine/society/secur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0126" y="4797152"/>
            <a:ext cx="2713874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95536" y="1340768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Gabriola" pitchFamily="82" charset="0"/>
              </a:rPr>
              <a:t>	Современный этап развития общества характеризуется резко возрастающей ролью информационных процессов во всех сферах деятельности человека. Информация превратилась в особый ресурс любой деятельности, следовательно, как и другой ресурс,  она нуждается в защите, в обеспечении ее сохранности, целостности и безопасности. </a:t>
            </a:r>
          </a:p>
          <a:p>
            <a:pPr algn="just"/>
            <a:r>
              <a:rPr lang="ru-RU" sz="2400" b="1" dirty="0" smtClean="0">
                <a:latin typeface="Gabriola" pitchFamily="82" charset="0"/>
              </a:rPr>
              <a:t>	Человеку легко, хранить информацию, которая у него в голове, а как быть, если информация занесена в «мозг машины», к которой имеют доступ многие люди. Исходя из этого, я считаю данную тему актуальной в наше время, особенно в связи с недавно произошедшей ситуацией с бывшим сотрудником американских спецслужб Э. </a:t>
            </a:r>
            <a:r>
              <a:rPr lang="ru-RU" sz="2400" b="1" dirty="0" err="1" smtClean="0">
                <a:latin typeface="Gabriola" pitchFamily="82" charset="0"/>
              </a:rPr>
              <a:t>Сноуденом</a:t>
            </a:r>
            <a:r>
              <a:rPr lang="ru-RU" sz="2400" b="1" dirty="0" smtClean="0">
                <a:latin typeface="Gabriola" pitchFamily="82" charset="0"/>
              </a:rPr>
              <a:t>, который  передал газетам секретную информацию, касающуюся тотальной слежки американских спецслужб.</a:t>
            </a:r>
          </a:p>
          <a:p>
            <a:pPr algn="just"/>
            <a:endParaRPr lang="ru-RU" sz="2400" b="1" dirty="0">
              <a:latin typeface="Gabriola" pitchFamily="82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cer\Desktop\fon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63888" y="116632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Gabriola" pitchFamily="82" charset="0"/>
              </a:rPr>
              <a:t>Заключение</a:t>
            </a:r>
            <a:endParaRPr lang="ru-RU" sz="3200" b="1" dirty="0">
              <a:latin typeface="Gabriola" pitchFamily="82" charset="0"/>
            </a:endParaRPr>
          </a:p>
        </p:txBody>
      </p:sp>
      <p:pic>
        <p:nvPicPr>
          <p:cNvPr id="31749" name="Picture 5" descr="http://metodisty.ru/modules/boonex/photos/data/files/17553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7764" y="4471764"/>
            <a:ext cx="2386236" cy="2386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83568" y="908720"/>
            <a:ext cx="784887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В представленной работе нами были рассмотрены некоторые теоретические и практические аспекты такой темы, как информационная безопасность. Опираясь на поставленную цель работы: рассмотреть особенности информационной безопасности и ее практического использования в современном мире, – нам удалось раскрыть сущность информационной безопасности и суть ее практического использования. </a:t>
            </a:r>
            <a:r>
              <a:rPr lang="ru-RU" sz="2800" b="1" dirty="0" smtClean="0">
                <a:latin typeface="Gabriola" pitchFamily="82" charset="0"/>
              </a:rPr>
              <a:t>Так же подтвердилась гипотеза исследования - информационная безопасность любого объекта  может быть достигнута при  тщательном изучении теории и успешной реализации условий защиты информации.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cer\Desktop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40466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296" indent="0">
              <a:buNone/>
            </a:pPr>
            <a:r>
              <a:rPr lang="ru-RU" sz="2800" dirty="0" smtClean="0">
                <a:latin typeface="Gabriola" pitchFamily="82" charset="0"/>
              </a:rPr>
              <a:t>Презентацию подготовила:</a:t>
            </a:r>
            <a:r>
              <a:rPr lang="ru-RU" sz="2800" b="1" dirty="0" smtClean="0">
                <a:latin typeface="Gabriola" pitchFamily="82" charset="0"/>
              </a:rPr>
              <a:t> </a:t>
            </a:r>
            <a:r>
              <a:rPr lang="ru-RU" sz="2800" dirty="0" smtClean="0">
                <a:latin typeface="Gabriola" pitchFamily="82" charset="0"/>
              </a:rPr>
              <a:t>студентка 3 курса филологического факультета,</a:t>
            </a:r>
          </a:p>
          <a:p>
            <a:pPr marL="82296" indent="0">
              <a:buNone/>
            </a:pPr>
            <a:r>
              <a:rPr lang="ru-RU" sz="2800" dirty="0" smtClean="0">
                <a:latin typeface="Gabriola" pitchFamily="82" charset="0"/>
              </a:rPr>
              <a:t>направление «Реклама и связи с общественностью»</a:t>
            </a:r>
          </a:p>
          <a:p>
            <a:pPr marL="82296" indent="0">
              <a:buNone/>
            </a:pPr>
            <a:r>
              <a:rPr lang="ru-RU" sz="2800" dirty="0" smtClean="0">
                <a:latin typeface="Gabriola" pitchFamily="82" charset="0"/>
              </a:rPr>
              <a:t>Петрова Виктория Игоревна</a:t>
            </a:r>
            <a:endParaRPr lang="ru-RU" sz="2800" dirty="0">
              <a:latin typeface="Gabriola" pitchFamily="82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cer\Desktop\fon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http://www.ruscur.ru/photoes/0/00/39/3956/verybi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08720"/>
            <a:ext cx="7632848" cy="5234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6" y="332656"/>
            <a:ext cx="30900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Эдвард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Сноуден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.cgena.com/images/news_image/cloudstor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316416" cy="68580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23528" y="476672"/>
            <a:ext cx="867645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Объектом исследования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является – информационная безопасность в современном мире.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Предметом</a:t>
            </a:r>
            <a:r>
              <a:rPr kumimoji="0" lang="ru-RU" sz="3200" b="1" i="0" u="sng" strike="noStrike" cap="none" normalizeH="0" dirty="0" smtClean="0">
                <a:ln>
                  <a:noFill/>
                </a:ln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исследования</a:t>
            </a:r>
            <a:r>
              <a:rPr kumimoji="0" lang="ru-RU" sz="3200" b="1" i="0" u="sng" strike="noStrike" cap="none" normalizeH="0" dirty="0" smtClean="0">
                <a:ln>
                  <a:noFill/>
                </a:ln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– значение и роль информационной безопасности в современном многополярном мире.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cer\Desktop\fon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39552" y="981309"/>
            <a:ext cx="806489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8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исследования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– рассмотреть особенности информационной безопасности и ее практического использования в современном мире.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latin typeface="Gabriola" pitchFamily="82" charset="0"/>
              </a:rPr>
              <a:t>Гипотеза исследования: </a:t>
            </a:r>
            <a:r>
              <a:rPr lang="ru-RU" sz="2800" b="1" dirty="0" smtClean="0">
                <a:latin typeface="Gabriola" pitchFamily="82" charset="0"/>
              </a:rPr>
              <a:t>состоит в том, что информационная безопасность любого объекта  может быть достигнута при  тщательном изучении теории и успешной реализации условий защиты информации.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pic>
        <p:nvPicPr>
          <p:cNvPr id="16386" name="Picture 2" descr="http://www.spamspam.info/wp-content/images/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285381"/>
            <a:ext cx="3675169" cy="2572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cer\Desktop\fon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261229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Angsana New" pitchFamily="18" charset="-34"/>
              </a:rPr>
              <a:t>Из цели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Angsana New" pitchFamily="18" charset="-34"/>
              </a:rPr>
              <a:t>работы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Angsana New" pitchFamily="18" charset="-34"/>
              </a:rPr>
              <a:t>вытекает ряд следующих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Angsana New" pitchFamily="18" charset="-34"/>
              </a:rPr>
              <a:t>задач: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ngsana New" pitchFamily="18" charset="-34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Angsana New" pitchFamily="18" charset="-34"/>
              </a:rPr>
              <a:t>рассмотреть понятие и основные составляющие информационной безопасности;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ngsana New" pitchFamily="18" charset="-34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Angsana New" pitchFamily="18" charset="-34"/>
              </a:rPr>
              <a:t>рассмотреть основные угрозы информационной безопасности;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ngsana New" pitchFamily="18" charset="-34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Angsana New" pitchFamily="18" charset="-34"/>
              </a:rPr>
              <a:t>изучить методы защиты информации в современном мире;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ngsana New" pitchFamily="18" charset="-34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Angsana New" pitchFamily="18" charset="-34"/>
              </a:rPr>
              <a:t>рассмотреть практическое применение информационной безопасности в России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ngsana New" pitchFamily="18" charset="-34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15364" name="Picture 4" descr="http://fb.ru/misc/i/gallery/11087/152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452778"/>
            <a:ext cx="3203848" cy="2405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cer\Desktop\fon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259632" y="806516"/>
            <a:ext cx="648072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Методы исследования:</a:t>
            </a:r>
            <a:endParaRPr kumimoji="0" lang="ru-RU" sz="3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1. Общенаучные методы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- Анализ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- Синтез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- Обобщение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2. Общетеоретические методы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- Системный анализ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Arial" pitchFamily="34" charset="0"/>
              </a:rPr>
              <a:t>- Структурно-функциональный анализ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cer\Desktop\fon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115616" y="0"/>
            <a:ext cx="69847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Глава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. Общие характеристики информационной безопасности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1.1.Понятие и сущность информационной безопасности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36713"/>
            <a:ext cx="69482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Gabriola" pitchFamily="82" charset="0"/>
              </a:rPr>
              <a:t>	В данной главе рассмотрены такие </a:t>
            </a:r>
            <a:r>
              <a:rPr lang="ru-RU" sz="2800" b="1" u="sng" dirty="0" smtClean="0">
                <a:latin typeface="Gabriola" pitchFamily="82" charset="0"/>
              </a:rPr>
              <a:t>понятия как:</a:t>
            </a:r>
            <a:endParaRPr lang="ru-RU" sz="2800" b="1" dirty="0" smtClean="0">
              <a:latin typeface="Gabriola" pitchFamily="82" charset="0"/>
            </a:endParaRPr>
          </a:p>
          <a:p>
            <a:pPr algn="just"/>
            <a:endParaRPr lang="ru-RU" sz="2400" b="1" dirty="0" smtClean="0">
              <a:solidFill>
                <a:schemeClr val="bg1"/>
              </a:solidFill>
              <a:latin typeface="Gabriola" pitchFamily="82" charset="0"/>
            </a:endParaRP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Gabriola" pitchFamily="82" charset="0"/>
              </a:rPr>
              <a:t>	</a:t>
            </a:r>
            <a:endParaRPr lang="ru-RU" sz="2400" b="1" dirty="0" smtClean="0">
              <a:latin typeface="Gabriola" pitchFamily="82" charset="0"/>
            </a:endParaRP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Gabriola" pitchFamily="82" charset="0"/>
              </a:rPr>
              <a:t>	</a:t>
            </a:r>
            <a:endParaRPr lang="ru-RU" sz="2400" b="1" u="sng" dirty="0" smtClean="0">
              <a:solidFill>
                <a:schemeClr val="bg1"/>
              </a:solidFill>
              <a:latin typeface="Gabriola" pitchFamily="82" charset="0"/>
            </a:endParaRPr>
          </a:p>
          <a:p>
            <a:pPr algn="just"/>
            <a:endParaRPr lang="ru-RU" sz="2000" dirty="0" smtClean="0">
              <a:latin typeface="Gabriola" pitchFamily="82" charset="0"/>
            </a:endParaRPr>
          </a:p>
          <a:p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3140968"/>
            <a:ext cx="2592288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Безопасность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552" y="4437112"/>
            <a:ext cx="2808312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Защита информации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1772816"/>
            <a:ext cx="2664296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Информация</a:t>
            </a:r>
            <a:endParaRPr lang="ru-RU" dirty="0"/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3635896" y="1772816"/>
            <a:ext cx="1152128" cy="374441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3140968"/>
            <a:ext cx="4067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Gabriola" pitchFamily="82" charset="0"/>
              </a:rPr>
              <a:t>состояние защищенности жизненно-важных интересов личности, общества и государства в информационной сфере от внутренних и внешних угроз </a:t>
            </a:r>
            <a:endParaRPr lang="ru-RU" sz="2400" b="1" dirty="0">
              <a:latin typeface="Gabriola" pitchFamily="82" charset="0"/>
            </a:endParaRP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5076056" y="1772816"/>
            <a:ext cx="3168352" cy="144016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Информационная безопасность</a:t>
            </a:r>
            <a:endParaRPr lang="ru-RU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cer\Desktop\fon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56886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Gabriola" pitchFamily="82" charset="0"/>
              </a:rPr>
              <a:t>	Сущность защиты информации состоит в выявлении, устранении или нейтрализации негативных источников, причин и условий воздействия на информацию.</a:t>
            </a:r>
            <a:endParaRPr lang="ru-RU" sz="3200" b="1" dirty="0">
              <a:latin typeface="Gabriola" pitchFamily="82" charset="0"/>
            </a:endParaRPr>
          </a:p>
        </p:txBody>
      </p:sp>
      <p:pic>
        <p:nvPicPr>
          <p:cNvPr id="12290" name="Picture 2" descr="http://www.perspektiva-info.by/img/2013_june/burglag_ba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564904"/>
            <a:ext cx="3491880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772</Words>
  <Application>Microsoft Office PowerPoint</Application>
  <PresentationFormat>Экран (4:3)</PresentationFormat>
  <Paragraphs>137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48</cp:revision>
  <dcterms:created xsi:type="dcterms:W3CDTF">2014-05-30T14:10:48Z</dcterms:created>
  <dcterms:modified xsi:type="dcterms:W3CDTF">2014-06-01T16:16:29Z</dcterms:modified>
</cp:coreProperties>
</file>