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8" r:id="rId7"/>
    <p:sldId id="260" r:id="rId8"/>
    <p:sldId id="270" r:id="rId9"/>
    <p:sldId id="261" r:id="rId10"/>
    <p:sldId id="262" r:id="rId11"/>
    <p:sldId id="271" r:id="rId12"/>
    <p:sldId id="263" r:id="rId13"/>
    <p:sldId id="272" r:id="rId14"/>
    <p:sldId id="264" r:id="rId15"/>
    <p:sldId id="273" r:id="rId16"/>
    <p:sldId id="266" r:id="rId17"/>
    <p:sldId id="274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71" autoAdjust="0"/>
  </p:normalViewPr>
  <p:slideViewPr>
    <p:cSldViewPr>
      <p:cViewPr>
        <p:scale>
          <a:sx n="77" d="100"/>
          <a:sy n="77" d="100"/>
        </p:scale>
        <p:origin x="-115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8352928" cy="169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Пресса в дореволюционной России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8387" y="3284984"/>
            <a:ext cx="3635896" cy="35730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Выполнила:</a:t>
            </a:r>
          </a:p>
          <a:p>
            <a:r>
              <a:rPr lang="ru-RU" dirty="0"/>
              <a:t>студентка 3 курса</a:t>
            </a:r>
          </a:p>
          <a:p>
            <a:r>
              <a:rPr lang="ru-RU" dirty="0"/>
              <a:t>филологического факультета,</a:t>
            </a:r>
          </a:p>
          <a:p>
            <a:r>
              <a:rPr lang="ru-RU" dirty="0" smtClean="0"/>
              <a:t>направление </a:t>
            </a:r>
            <a:r>
              <a:rPr lang="ru-RU" dirty="0"/>
              <a:t>«Реклама и</a:t>
            </a:r>
          </a:p>
          <a:p>
            <a:r>
              <a:rPr lang="ru-RU" dirty="0"/>
              <a:t>связи с общественностью»</a:t>
            </a:r>
          </a:p>
          <a:p>
            <a:r>
              <a:rPr lang="ru-RU" dirty="0"/>
              <a:t>Павлова Марина Андреевна</a:t>
            </a:r>
          </a:p>
          <a:p>
            <a:r>
              <a:rPr lang="ru-RU" b="1" dirty="0"/>
              <a:t>Научный руководитель:</a:t>
            </a:r>
          </a:p>
          <a:p>
            <a:r>
              <a:rPr lang="ru-RU" dirty="0"/>
              <a:t>ассистент кафедры связей с общественностью и журналистики</a:t>
            </a:r>
          </a:p>
          <a:p>
            <a:r>
              <a:rPr lang="ru-RU" dirty="0"/>
              <a:t>Фролов Василий Владимирович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3016" y="52830"/>
            <a:ext cx="55333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Министерство образования и </a:t>
            </a:r>
            <a:r>
              <a:rPr lang="ru-RU" sz="2400" dirty="0" smtClean="0">
                <a:latin typeface="+mj-lt"/>
              </a:rPr>
              <a:t>науки РФ</a:t>
            </a:r>
            <a:endParaRPr lang="ru-RU" sz="2400" dirty="0">
              <a:latin typeface="+mj-lt"/>
            </a:endParaRPr>
          </a:p>
          <a:p>
            <a:pPr algn="ctr"/>
            <a:r>
              <a:rPr lang="ru-RU" sz="2400" dirty="0">
                <a:latin typeface="+mj-lt"/>
              </a:rPr>
              <a:t>ФГБОУ ВПО Псковский государственный университет</a:t>
            </a:r>
          </a:p>
          <a:p>
            <a:pPr algn="ctr"/>
            <a:r>
              <a:rPr lang="ru-RU" sz="2400" dirty="0">
                <a:latin typeface="+mj-lt"/>
              </a:rPr>
              <a:t>Кафедра связей с общественностью и журналистики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260107"/>
            <a:ext cx="3099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5010" y="6463329"/>
            <a:ext cx="157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Псков, 2014 г.</a:t>
            </a:r>
          </a:p>
        </p:txBody>
      </p:sp>
      <p:pic>
        <p:nvPicPr>
          <p:cNvPr id="1026" name="Picture 2" descr="http://i50.fastpic.ru/big/2013/0424/aa/8a536821dd8f5c53009f63e58d3dfb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79226"/>
            <a:ext cx="2531405" cy="3578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1328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Курсовая работа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54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27089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/>
              </a:rPr>
              <a:t>Глава II. Печатные периодические издания дореволюционной России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3074" name="Picture 2" descr="C:\Users\Марина 93\Desktop\Новая папка (5)\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24765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 93\Desktop\Новая папка (5)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7804"/>
            <a:ext cx="2476500" cy="19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 93\Desktop\Новая папка (5)\0_80610_f8af72a2_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64" y="1714737"/>
            <a:ext cx="3652664" cy="51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рина 93\Desktop\Новая папка (5)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88" y="1714736"/>
            <a:ext cx="2989312" cy="23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рина 93\Desktop\Новая папка (5)\28934799iM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87" y="3645024"/>
            <a:ext cx="2989313" cy="3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0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/>
              </a:rPr>
              <a:t>2.1 </a:t>
            </a:r>
            <a:r>
              <a:rPr lang="ru-RU" sz="4400" b="1" dirty="0">
                <a:effectLst/>
              </a:rPr>
              <a:t>Роль прессы в дореволюционной России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rmAutofit fontScale="92500" lnSpcReduction="10000"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dirty="0"/>
              <a:t>Периодическая печать как явление, прямо связанное с общественно-политическим состоянием общества, четко реагирует на его запросы. Структура прессы, наличие в ней тех или иных типов изданий, определяется потребностями общества в демократических режимах или целеполагающими действиями господствующих сил при авторитарных, тоталитарных режимах.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8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</a:rPr>
              <a:t>2.2</a:t>
            </a:r>
            <a:r>
              <a:rPr lang="en-US" sz="3600" b="1" dirty="0" smtClean="0">
                <a:effectLst/>
              </a:rPr>
              <a:t> </a:t>
            </a:r>
            <a:r>
              <a:rPr lang="ru-RU" sz="3600" b="1" dirty="0" smtClean="0">
                <a:effectLst/>
              </a:rPr>
              <a:t>Журнал </a:t>
            </a:r>
            <a:r>
              <a:rPr lang="ru-RU" sz="3600" b="1" dirty="0">
                <a:effectLst/>
              </a:rPr>
              <a:t>«Нива»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 smtClean="0"/>
              <a:t>Основатель: </a:t>
            </a:r>
            <a:r>
              <a:rPr lang="ru-RU" dirty="0"/>
              <a:t>Адольф Федорович </a:t>
            </a:r>
            <a:r>
              <a:rPr lang="ru-RU" dirty="0" smtClean="0"/>
              <a:t>Маркс</a:t>
            </a:r>
            <a:endParaRPr lang="ru-RU" dirty="0"/>
          </a:p>
        </p:txBody>
      </p:sp>
      <p:pic>
        <p:nvPicPr>
          <p:cNvPr id="3074" name="Picture 2" descr="http://cv01.twirpx.net/0596/0596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44540"/>
            <a:ext cx="3081222" cy="44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iografija.ru/pictures/m_29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10" y="2132855"/>
            <a:ext cx="3381412" cy="44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8388424" cy="5627712"/>
          </a:xfrm>
        </p:spPr>
        <p:txBody>
          <a:bodyPr>
            <a:normAutofit fontScale="85000" lnSpcReduction="10000"/>
          </a:bodyPr>
          <a:lstStyle/>
          <a:p>
            <a:pPr marL="82296" indent="0" algn="just">
              <a:buNone/>
            </a:pPr>
            <a:r>
              <a:rPr lang="ru-RU" b="1" dirty="0" smtClean="0"/>
              <a:t>   Нива</a:t>
            </a:r>
            <a:r>
              <a:rPr lang="en-US" dirty="0" smtClean="0"/>
              <a:t> – </a:t>
            </a:r>
            <a:r>
              <a:rPr lang="ru-RU" dirty="0" smtClean="0"/>
              <a:t>популярный русский еженедельный журнал с приложениями.</a:t>
            </a:r>
          </a:p>
          <a:p>
            <a:pPr marL="82296" indent="0" algn="just">
              <a:buNone/>
            </a:pPr>
            <a:r>
              <a:rPr lang="ru-RU" dirty="0" smtClean="0"/>
              <a:t>       Издавался 48 лет, c конца 1869 года по сентябрь 1918 года в издательстве А.Ф. Маркса в Петербурге.</a:t>
            </a:r>
          </a:p>
          <a:p>
            <a:pPr marL="82296" indent="0" algn="just">
              <a:buNone/>
            </a:pPr>
            <a:r>
              <a:rPr lang="ru-RU" dirty="0" smtClean="0"/>
              <a:t>       Журнал позиционировал себя как журнал для семейного чтения и был ориентирован, главным образом, на буржуазного и мещанского читателя.</a:t>
            </a:r>
          </a:p>
          <a:p>
            <a:pPr marL="82296" indent="0" algn="just">
              <a:buNone/>
            </a:pPr>
            <a:r>
              <a:rPr lang="ru-RU" dirty="0" smtClean="0"/>
              <a:t>        В журнале публиковались литературные произведения, исторические, научно-популярные и различные юбилейные очерки, репродукции и гравюры картин современных художников.</a:t>
            </a:r>
          </a:p>
          <a:p>
            <a:pPr marL="82296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9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conomicnoise.com/wp-content/uploads/2010/08/len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80031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38842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</a:rPr>
              <a:t>2.3 Ленинская </a:t>
            </a:r>
            <a:r>
              <a:rPr lang="ru-RU" b="1" dirty="0">
                <a:effectLst/>
              </a:rPr>
              <a:t>«Искра</a:t>
            </a:r>
            <a:r>
              <a:rPr lang="ru-RU" b="1" dirty="0" smtClean="0">
                <a:effectLst/>
              </a:rPr>
              <a:t>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281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Газета «Искра»             </a:t>
            </a:r>
            <a:r>
              <a:rPr lang="ru-RU" sz="2800" b="1" dirty="0" smtClean="0"/>
              <a:t>Основатель</a:t>
            </a:r>
            <a:r>
              <a:rPr lang="ru-RU" sz="2800" dirty="0" smtClean="0"/>
              <a:t>: В.И. Ленин </a:t>
            </a:r>
            <a:endParaRPr lang="ru-RU" sz="2800" dirty="0"/>
          </a:p>
        </p:txBody>
      </p:sp>
      <p:pic>
        <p:nvPicPr>
          <p:cNvPr id="4100" name="Picture 4" descr="http://s017.radikal.ru/i425/1110/a4/12a52405a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78" y="2884124"/>
            <a:ext cx="308568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735" y="437322"/>
            <a:ext cx="8127361" cy="6143734"/>
          </a:xfrm>
        </p:spPr>
        <p:txBody>
          <a:bodyPr>
            <a:normAutofit fontScale="77500" lnSpcReduction="20000"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dirty="0"/>
              <a:t>Редакция «Искры» работала в </a:t>
            </a:r>
            <a:r>
              <a:rPr lang="ru-RU" dirty="0" smtClean="0"/>
              <a:t>Мюнхене</a:t>
            </a:r>
            <a:r>
              <a:rPr lang="ru-RU" dirty="0" smtClean="0"/>
              <a:t>. </a:t>
            </a:r>
            <a:r>
              <a:rPr lang="ru-RU" dirty="0"/>
              <a:t>Её членами были </a:t>
            </a:r>
            <a:r>
              <a:rPr lang="ru-RU" dirty="0" smtClean="0"/>
              <a:t>Ленин,</a:t>
            </a:r>
            <a:r>
              <a:rPr lang="ru-RU" dirty="0"/>
              <a:t> </a:t>
            </a:r>
            <a:r>
              <a:rPr lang="ru-RU" dirty="0" smtClean="0"/>
              <a:t>Плеханов,</a:t>
            </a:r>
            <a:r>
              <a:rPr lang="ru-RU" dirty="0"/>
              <a:t> </a:t>
            </a:r>
            <a:r>
              <a:rPr lang="ru-RU" dirty="0" smtClean="0"/>
              <a:t>Мартов,</a:t>
            </a:r>
            <a:r>
              <a:rPr lang="ru-RU" dirty="0"/>
              <a:t> </a:t>
            </a:r>
            <a:r>
              <a:rPr lang="ru-RU" dirty="0" err="1"/>
              <a:t>Аксельрод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smtClean="0"/>
              <a:t>Засулич,       </a:t>
            </a:r>
            <a:r>
              <a:rPr lang="ru-RU" dirty="0" err="1" smtClean="0"/>
              <a:t>Парвус</a:t>
            </a:r>
            <a:r>
              <a:rPr lang="ru-RU" dirty="0"/>
              <a:t> и </a:t>
            </a:r>
            <a:r>
              <a:rPr lang="ru-RU" dirty="0" err="1"/>
              <a:t>Потресов</a:t>
            </a:r>
            <a:r>
              <a:rPr lang="ru-RU" dirty="0"/>
              <a:t>. Первый номер газеты вышел в Лейпциге к 11  декабря 1900 года. Первая попытка переправить «Искру» в Россию оказалась неудачной: 3000 экземпляров первого номера газеты были обнаружены на </a:t>
            </a:r>
            <a:r>
              <a:rPr lang="ru-RU" dirty="0" smtClean="0"/>
              <a:t>границе. </a:t>
            </a:r>
            <a:r>
              <a:rPr lang="ru-RU" dirty="0"/>
              <a:t>Начиная со второго номера газета издавалась в типографии, находившейся на квартире </a:t>
            </a:r>
            <a:r>
              <a:rPr lang="ru-RU" dirty="0" err="1"/>
              <a:t>Парвуса</a:t>
            </a:r>
            <a:r>
              <a:rPr lang="ru-RU" dirty="0"/>
              <a:t>. До 1902 года газета издавалась ежемесячно, а с 1902 — каждые две недели. Тираж составлял около 8 тысяч. В апреле 1902 года, после того как германское правительство запретило издавать газету на своей территории, редакция переехала из Мюнхена в Лондон, а в 1903 году в Женеву.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dirty="0"/>
              <a:t>1 ноября 1903 </a:t>
            </a:r>
            <a:r>
              <a:rPr lang="ru-RU" dirty="0" smtClean="0"/>
              <a:t>года Ленин </a:t>
            </a:r>
            <a:r>
              <a:rPr lang="ru-RU" dirty="0"/>
              <a:t>вышел из редакции «Искры», газета перешла в руки Плеханова и его соратников — он единолично кооптировал в состав редакции </a:t>
            </a:r>
            <a:r>
              <a:rPr lang="ru-RU" dirty="0" smtClean="0"/>
              <a:t>В.И</a:t>
            </a:r>
            <a:r>
              <a:rPr lang="ru-RU" dirty="0"/>
              <a:t>. Засулич, </a:t>
            </a:r>
            <a:r>
              <a:rPr lang="ru-RU" dirty="0" smtClean="0"/>
              <a:t>Ю.О</a:t>
            </a:r>
            <a:r>
              <a:rPr lang="ru-RU" dirty="0"/>
              <a:t>. Мартова, </a:t>
            </a:r>
            <a:r>
              <a:rPr lang="ru-RU" dirty="0" smtClean="0"/>
              <a:t>А.Н</a:t>
            </a:r>
            <a:r>
              <a:rPr lang="ru-RU" dirty="0"/>
              <a:t>. </a:t>
            </a:r>
            <a:r>
              <a:rPr lang="ru-RU" dirty="0" err="1"/>
              <a:t>Потресова</a:t>
            </a:r>
            <a:r>
              <a:rPr lang="ru-RU" dirty="0"/>
              <a:t> и </a:t>
            </a:r>
            <a:r>
              <a:rPr lang="ru-RU" dirty="0" smtClean="0"/>
              <a:t>П.Б</a:t>
            </a:r>
            <a:r>
              <a:rPr lang="ru-RU" dirty="0"/>
              <a:t>. </a:t>
            </a:r>
            <a:r>
              <a:rPr lang="ru-RU" dirty="0" err="1"/>
              <a:t>Аксельрода</a:t>
            </a:r>
            <a:r>
              <a:rPr lang="ru-RU" dirty="0"/>
              <a:t>. 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2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746064" cy="4547592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dirty="0" smtClean="0"/>
              <a:t>           Становясь </a:t>
            </a:r>
            <a:r>
              <a:rPr lang="ru-RU" dirty="0"/>
              <a:t>средством  коллективного общения, пресса раскрывает возможность аккумуляции массовых настроений, инициации различных состояний общества в целом и его частей, а также информирования об этих состояниях</a:t>
            </a:r>
            <a:r>
              <a:rPr lang="ru-RU" dirty="0" smtClean="0"/>
              <a:t>. </a:t>
            </a:r>
            <a:r>
              <a:rPr lang="ru-RU" dirty="0"/>
              <a:t>Она способствует </a:t>
            </a:r>
            <a:r>
              <a:rPr lang="ru-RU" dirty="0" smtClean="0"/>
              <a:t>определению общественных </a:t>
            </a:r>
            <a:r>
              <a:rPr lang="ru-RU" dirty="0"/>
              <a:t>позиций людей, оформлению массового сознания, его изменений. </a:t>
            </a:r>
          </a:p>
          <a:p>
            <a:pPr algn="just"/>
            <a:endParaRPr lang="ru-RU" dirty="0"/>
          </a:p>
          <a:p>
            <a:pPr marL="82296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3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962088" cy="5915744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dirty="0" smtClean="0"/>
              <a:t>       Средства </a:t>
            </a:r>
            <a:r>
              <a:rPr lang="ru-RU" dirty="0"/>
              <a:t>массовой информации являются одним из важнейших институтов современного общества. Они выполняют многообразные функции: информируют, просвещают, рекламируют, развлекают. Очевидно, что они играют важную роль в формировании, функционировании и эволюции общественного сознания в целом. Более того, восприятие и интерпретация важнейших явлений и событий, происходящих в стране и в мире в целом, осуществляются через и с помощью СМИ.</a:t>
            </a:r>
            <a:endParaRPr lang="ru-RU" dirty="0"/>
          </a:p>
          <a:p>
            <a:pPr marL="82296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5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426072" cy="4395936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Презентацию подготовила:</a:t>
            </a:r>
            <a:r>
              <a:rPr lang="ru-RU" b="1" dirty="0"/>
              <a:t> </a:t>
            </a:r>
            <a:r>
              <a:rPr lang="ru-RU" dirty="0" smtClean="0"/>
              <a:t>студентка </a:t>
            </a:r>
            <a:r>
              <a:rPr lang="en-US" dirty="0" smtClean="0"/>
              <a:t>III</a:t>
            </a:r>
            <a:r>
              <a:rPr lang="ru-RU" dirty="0" smtClean="0"/>
              <a:t> курса филологического </a:t>
            </a:r>
            <a:r>
              <a:rPr lang="ru-RU" dirty="0"/>
              <a:t>факультета,</a:t>
            </a:r>
          </a:p>
          <a:p>
            <a:pPr marL="82296" indent="0">
              <a:buNone/>
            </a:pPr>
            <a:r>
              <a:rPr lang="ru-RU" dirty="0"/>
              <a:t>направление «Реклама </a:t>
            </a:r>
            <a:r>
              <a:rPr lang="ru-RU" dirty="0" smtClean="0"/>
              <a:t>и связи </a:t>
            </a:r>
            <a:r>
              <a:rPr lang="ru-RU" dirty="0"/>
              <a:t>с общественностью»</a:t>
            </a:r>
          </a:p>
          <a:p>
            <a:pPr marL="82296" indent="0">
              <a:buNone/>
            </a:pPr>
            <a:r>
              <a:rPr lang="ru-RU" b="1" dirty="0"/>
              <a:t>Павлова Марина Андреевна</a:t>
            </a:r>
          </a:p>
        </p:txBody>
      </p:sp>
      <p:pic>
        <p:nvPicPr>
          <p:cNvPr id="3074" name="Picture 2" descr="http://lol54.ru/uploads/posts/2011-01/thumbs/1295017580_1294206680_do_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39" y="3140968"/>
            <a:ext cx="3888432" cy="35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Введение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b="1" dirty="0"/>
              <a:t>Актуальность</a:t>
            </a:r>
            <a:r>
              <a:rPr lang="ru-RU" dirty="0"/>
              <a:t> данной темы  </a:t>
            </a:r>
            <a:r>
              <a:rPr lang="ru-RU" dirty="0" smtClean="0"/>
              <a:t>продиктована изменением </a:t>
            </a:r>
            <a:r>
              <a:rPr lang="ru-RU" dirty="0"/>
              <a:t>значения коммуникативных процессов и технологий в различных общественных сферах, развитием средств коммуникации, так называемым «взрывом коммуникации». Всеобщие процессы технологизации и автоматизации человеческой деятельности обусловили смещение центра тяжести с области производства на управленческую среду. </a:t>
            </a:r>
          </a:p>
        </p:txBody>
      </p:sp>
    </p:spTree>
    <p:extLst>
      <p:ext uri="{BB962C8B-B14F-4D97-AF65-F5344CB8AC3E}">
        <p14:creationId xmlns:p14="http://schemas.microsoft.com/office/powerpoint/2010/main" val="29198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7498080" cy="4800600"/>
          </a:xfrm>
        </p:spPr>
        <p:txBody>
          <a:bodyPr/>
          <a:lstStyle/>
          <a:p>
            <a:r>
              <a:rPr lang="ru-RU" b="1" dirty="0"/>
              <a:t>Объект исследования </a:t>
            </a:r>
            <a:r>
              <a:rPr lang="ru-RU" dirty="0"/>
              <a:t>– дореволюционная пресса Российской империи.</a:t>
            </a:r>
          </a:p>
          <a:p>
            <a:r>
              <a:rPr lang="ru-RU" b="1" dirty="0"/>
              <a:t>Предмет исследования </a:t>
            </a:r>
            <a:r>
              <a:rPr lang="ru-RU" dirty="0"/>
              <a:t>– влияние прессы на дореволюционное общество.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2050" name="Picture 2" descr="http://cbb.irkipedia.ru/images/3/i512_1202_85_ac141d1bb4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3908" b="30682"/>
          <a:stretch/>
        </p:blipFill>
        <p:spPr bwMode="auto">
          <a:xfrm>
            <a:off x="971600" y="3436672"/>
            <a:ext cx="8172400" cy="3405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2656"/>
            <a:ext cx="8106104" cy="59157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/>
              <a:t>Цель </a:t>
            </a:r>
            <a:r>
              <a:rPr lang="ru-RU" b="1" dirty="0" smtClean="0"/>
              <a:t>исследования:</a:t>
            </a:r>
            <a:r>
              <a:rPr lang="ru-RU" dirty="0" smtClean="0"/>
              <a:t> </a:t>
            </a:r>
            <a:r>
              <a:rPr lang="ru-RU" dirty="0"/>
              <a:t>определить роль и место отечественной прессы в дореволюционном обществе царской России, а также выяснить какое воздействие данный вид СМИ оказывал на формирование общественного мнения в тот период времени</a:t>
            </a:r>
            <a:r>
              <a:rPr lang="ru-RU" dirty="0" smtClean="0"/>
              <a:t>.</a:t>
            </a:r>
          </a:p>
        </p:txBody>
      </p:sp>
      <p:pic>
        <p:nvPicPr>
          <p:cNvPr id="2050" name="Picture 2" descr="http://pics2.pokazuha.ru/p442/4/q/7268408sq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305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059760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dirty="0"/>
              <a:t>В рамках заявленной цели предполагается решить следующие </a:t>
            </a:r>
            <a:r>
              <a:rPr lang="ru-RU" b="1" dirty="0"/>
              <a:t>задачи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рассмотреть </a:t>
            </a:r>
            <a:r>
              <a:rPr lang="ru-RU" dirty="0"/>
              <a:t>процесс становления и развития прессы в дореволюционной России;</a:t>
            </a:r>
          </a:p>
          <a:p>
            <a:r>
              <a:rPr lang="ru-RU" dirty="0" smtClean="0"/>
              <a:t>изучить </a:t>
            </a:r>
            <a:r>
              <a:rPr lang="ru-RU" dirty="0"/>
              <a:t>особенности цензуры в отечественной прессе дореволюционного периода;</a:t>
            </a:r>
          </a:p>
          <a:p>
            <a:r>
              <a:rPr lang="ru-RU" dirty="0" smtClean="0"/>
              <a:t>изучить </a:t>
            </a:r>
            <a:r>
              <a:rPr lang="ru-RU" dirty="0"/>
              <a:t>несколько наиболее популярных печатных изданий дореволюционной России;</a:t>
            </a:r>
          </a:p>
          <a:p>
            <a:r>
              <a:rPr lang="ru-RU" dirty="0" smtClean="0"/>
              <a:t>выяснить </a:t>
            </a:r>
            <a:r>
              <a:rPr lang="ru-RU" dirty="0"/>
              <a:t>какое воздействие данный вид СМИ оказывал на формирование общественного мнения в тот период времени.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4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02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/>
              <a:t>Гипотеза исследования: </a:t>
            </a:r>
            <a:r>
              <a:rPr lang="ru-RU" dirty="0"/>
              <a:t>печатные издания оказывали влияние на формирование общественного мнения в дореволюционной России.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1026" name="Picture 2" descr="http://lol54.ru/uploads/posts/2009-05/thumbs/1243172005_160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4424"/>
            <a:ext cx="619125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</a:rPr>
              <a:t>Глава I. Становление и развитие прессы в </a:t>
            </a:r>
            <a:r>
              <a:rPr lang="ru-RU" sz="4000" b="1" dirty="0" smtClean="0">
                <a:effectLst/>
              </a:rPr>
              <a:t>     дореволюционной России.</a:t>
            </a:r>
            <a:endParaRPr lang="ru-RU" sz="4000" b="1" dirty="0"/>
          </a:p>
        </p:txBody>
      </p:sp>
      <p:pic>
        <p:nvPicPr>
          <p:cNvPr id="1026" name="Picture 2" descr="http://cdn2.img22.ria.ru/images/37668/60/376686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912768" cy="446449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0674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Инициатором создания первой публичной печатной газеты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 Пётр </a:t>
            </a:r>
            <a:r>
              <a:rPr lang="ru-RU" b="1" dirty="0"/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840" y="260648"/>
            <a:ext cx="861016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1.1 </a:t>
            </a:r>
            <a:r>
              <a:rPr lang="ru-RU" sz="4400" b="1" dirty="0"/>
              <a:t>История журналистики в России</a:t>
            </a:r>
            <a:br>
              <a:rPr lang="ru-RU" sz="4400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890080" cy="54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smtClean="0"/>
              <a:t>         История </a:t>
            </a:r>
            <a:r>
              <a:rPr lang="ru-RU" dirty="0"/>
              <a:t>развития печати – это история развития человеческой мысли, прогресса, культуры, образования. Подобно истории человеческого общества, история печати была насыщена глубоко драматическими событиями: книги, содержащие передовые идеи и научные открытия, сжигались на кострах иногда вместе с их творцами, тысячи произведений во времена папской инквизиции оказались в «Индексе запрещенных книг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68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 93\Desktop\Новая папка (5)\загруженно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71138"/>
            <a:ext cx="2781672" cy="20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</a:rPr>
              <a:t>1.2</a:t>
            </a:r>
            <a:r>
              <a:rPr lang="en-US" sz="3200" b="1" dirty="0" smtClean="0">
                <a:effectLst/>
              </a:rPr>
              <a:t> </a:t>
            </a:r>
            <a:r>
              <a:rPr lang="ru-RU" sz="3200" b="1" dirty="0" smtClean="0">
                <a:effectLst/>
              </a:rPr>
              <a:t>Цензура </a:t>
            </a:r>
            <a:r>
              <a:rPr lang="ru-RU" sz="3200" b="1" dirty="0">
                <a:effectLst/>
              </a:rPr>
              <a:t>в дореволюционной российской прессе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800" dirty="0" smtClean="0"/>
              <a:t>           </a:t>
            </a:r>
            <a:r>
              <a:rPr lang="ru-RU" dirty="0" smtClean="0"/>
              <a:t>В </a:t>
            </a:r>
            <a:r>
              <a:rPr lang="ru-RU" dirty="0"/>
              <a:t>XVIII веке правительственная политика проявилась не только в </a:t>
            </a:r>
            <a:r>
              <a:rPr lang="ru-RU" dirty="0" smtClean="0"/>
              <a:t>либерализации </a:t>
            </a:r>
            <a:r>
              <a:rPr lang="ru-RU" dirty="0"/>
              <a:t>типографского дела, но и в цензурном контроле над печатью, призванном обеспечить интересы самодержавия и официальной церкви</a:t>
            </a:r>
            <a:r>
              <a:rPr lang="ru-RU" dirty="0" smtClean="0"/>
              <a:t>.</a:t>
            </a:r>
            <a:r>
              <a:rPr lang="ru-RU" dirty="0"/>
              <a:t> Именно в то время появляются первые цензурные законоположения, имевшие партикулярный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6983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ореволюционная пресс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Дореволюционная пресса</Template>
  <TotalTime>74</TotalTime>
  <Words>537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Дореволюционная пресса</vt:lpstr>
      <vt:lpstr>Пресса в дореволюционной России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I. Становление и развитие прессы в      дореволюционной России.</vt:lpstr>
      <vt:lpstr>1.1 История журналистики в России </vt:lpstr>
      <vt:lpstr>1.2 Цензура в дореволюционной российской прессе</vt:lpstr>
      <vt:lpstr>Глава II. Печатные периодические издания дореволюционной России  </vt:lpstr>
      <vt:lpstr>2.1 Роль прессы в дореволюционной России</vt:lpstr>
      <vt:lpstr>2.2 Журнал «Нива»</vt:lpstr>
      <vt:lpstr>Презентация PowerPoint</vt:lpstr>
      <vt:lpstr>2.3 Ленинская «Искра»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Пресса в дореволюционной России</dc:title>
  <dc:creator>123</dc:creator>
  <cp:lastModifiedBy>Марина 93</cp:lastModifiedBy>
  <cp:revision>8</cp:revision>
  <dcterms:created xsi:type="dcterms:W3CDTF">2014-06-01T12:01:53Z</dcterms:created>
  <dcterms:modified xsi:type="dcterms:W3CDTF">2014-06-01T16:37:36Z</dcterms:modified>
</cp:coreProperties>
</file>